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0" r:id="rId2"/>
    <p:sldId id="313" r:id="rId3"/>
    <p:sldId id="335" r:id="rId4"/>
    <p:sldId id="319" r:id="rId5"/>
    <p:sldId id="328" r:id="rId6"/>
    <p:sldId id="334" r:id="rId7"/>
    <p:sldId id="337" r:id="rId8"/>
    <p:sldId id="338" r:id="rId9"/>
    <p:sldId id="339" r:id="rId10"/>
    <p:sldId id="336" r:id="rId11"/>
    <p:sldId id="341" r:id="rId12"/>
    <p:sldId id="342" r:id="rId13"/>
  </p:sldIdLst>
  <p:sldSz cx="9144000" cy="6858000" type="screen4x3"/>
  <p:notesSz cx="6865938" cy="9996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2C27"/>
    <a:srgbClr val="9933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74" autoAdjust="0"/>
  </p:normalViewPr>
  <p:slideViewPr>
    <p:cSldViewPr>
      <p:cViewPr varScale="1">
        <p:scale>
          <a:sx n="65" d="100"/>
          <a:sy n="65" d="100"/>
        </p:scale>
        <p:origin x="153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ESDA\Desktop\ERHR\FORMATIONS%20organis&#233;es%20par%20l'ERHR\2017%2010%2009%20HR%20et%20Troubles%20Comportement\Stats%20comportements%20probl&#232;me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Classeur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400"/>
              <a:t>Catégories de Handicaps Rares avec Comportements Problèmes (%)</a:t>
            </a:r>
          </a:p>
        </c:rich>
      </c:tx>
      <c:layout>
        <c:manualLayout>
          <c:xMode val="edge"/>
          <c:yMode val="edge"/>
          <c:x val="0.10795550556180478"/>
          <c:y val="1.761338861625890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Feuil1!$B$2</c:f>
              <c:strCache>
                <c:ptCount val="1"/>
                <c:pt idx="0">
                  <c:v>Languedoc-Roussillon</c:v>
                </c:pt>
              </c:strCache>
            </c:strRef>
          </c:tx>
          <c:spPr>
            <a:solidFill>
              <a:srgbClr val="FF33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Feuil1!$A$3:$A$8</c:f>
              <c:strCache>
                <c:ptCount val="6"/>
                <c:pt idx="0">
                  <c:v>Surdicécité</c:v>
                </c:pt>
                <c:pt idx="1">
                  <c:v>Déficience Visuelle et Handicaps Associés</c:v>
                </c:pt>
                <c:pt idx="2">
                  <c:v>Déficience Auditive et Handicaps Associés</c:v>
                </c:pt>
                <c:pt idx="3">
                  <c:v>Dysphasie grave avec Handicaps Associés</c:v>
                </c:pt>
                <c:pt idx="4">
                  <c:v>Affections Chroniques Graves ou Evolutives (épilepsie sévère)</c:v>
                </c:pt>
                <c:pt idx="5">
                  <c:v>Affections Chroniques Graves ou Evolutives (autres)</c:v>
                </c:pt>
              </c:strCache>
            </c:strRef>
          </c:cat>
          <c:val>
            <c:numRef>
              <c:f>Feuil1!$B$3:$B$8</c:f>
              <c:numCache>
                <c:formatCode>General</c:formatCode>
                <c:ptCount val="6"/>
                <c:pt idx="0">
                  <c:v>22</c:v>
                </c:pt>
                <c:pt idx="1">
                  <c:v>0</c:v>
                </c:pt>
                <c:pt idx="2">
                  <c:v>17</c:v>
                </c:pt>
                <c:pt idx="3">
                  <c:v>5</c:v>
                </c:pt>
                <c:pt idx="4">
                  <c:v>11</c:v>
                </c:pt>
                <c:pt idx="5">
                  <c:v>45</c:v>
                </c:pt>
              </c:numCache>
            </c:numRef>
          </c:val>
        </c:ser>
        <c:ser>
          <c:idx val="1"/>
          <c:order val="1"/>
          <c:tx>
            <c:strRef>
              <c:f>Feuil1!$C$2</c:f>
              <c:strCache>
                <c:ptCount val="1"/>
                <c:pt idx="0">
                  <c:v>Midi-Pyrénées</c:v>
                </c:pt>
              </c:strCache>
            </c:strRef>
          </c:tx>
          <c:spPr>
            <a:solidFill>
              <a:srgbClr val="FFCC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Feuil1!$A$3:$A$8</c:f>
              <c:strCache>
                <c:ptCount val="6"/>
                <c:pt idx="0">
                  <c:v>Surdicécité</c:v>
                </c:pt>
                <c:pt idx="1">
                  <c:v>Déficience Visuelle et Handicaps Associés</c:v>
                </c:pt>
                <c:pt idx="2">
                  <c:v>Déficience Auditive et Handicaps Associés</c:v>
                </c:pt>
                <c:pt idx="3">
                  <c:v>Dysphasie grave avec Handicaps Associés</c:v>
                </c:pt>
                <c:pt idx="4">
                  <c:v>Affections Chroniques Graves ou Evolutives (épilepsie sévère)</c:v>
                </c:pt>
                <c:pt idx="5">
                  <c:v>Affections Chroniques Graves ou Evolutives (autres)</c:v>
                </c:pt>
              </c:strCache>
            </c:strRef>
          </c:cat>
          <c:val>
            <c:numRef>
              <c:f>Feuil1!$C$3:$C$8</c:f>
              <c:numCache>
                <c:formatCode>General</c:formatCode>
                <c:ptCount val="6"/>
                <c:pt idx="0">
                  <c:v>31</c:v>
                </c:pt>
                <c:pt idx="1">
                  <c:v>12</c:v>
                </c:pt>
                <c:pt idx="2">
                  <c:v>18</c:v>
                </c:pt>
                <c:pt idx="3">
                  <c:v>1</c:v>
                </c:pt>
                <c:pt idx="4">
                  <c:v>10</c:v>
                </c:pt>
                <c:pt idx="5">
                  <c:v>27</c:v>
                </c:pt>
              </c:numCache>
            </c:numRef>
          </c:val>
        </c:ser>
        <c:dLbls>
          <c:showLegendKey val="0"/>
          <c:showVal val="0"/>
          <c:showCatName val="0"/>
          <c:showSerName val="0"/>
          <c:showPercent val="0"/>
          <c:showBubbleSize val="0"/>
        </c:dLbls>
        <c:gapWidth val="219"/>
        <c:overlap val="-27"/>
        <c:axId val="306271688"/>
        <c:axId val="306272080"/>
      </c:barChart>
      <c:catAx>
        <c:axId val="306271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306272080"/>
        <c:crosses val="autoZero"/>
        <c:auto val="1"/>
        <c:lblAlgn val="ctr"/>
        <c:lblOffset val="100"/>
        <c:noMultiLvlLbl val="0"/>
      </c:catAx>
      <c:valAx>
        <c:axId val="306272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3062716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1200"/>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75988" cy="500384"/>
          </a:xfrm>
          <a:prstGeom prst="rect">
            <a:avLst/>
          </a:prstGeom>
        </p:spPr>
        <p:txBody>
          <a:bodyPr vert="horz" lIns="92176" tIns="46088" rIns="92176" bIns="46088" rtlCol="0"/>
          <a:lstStyle>
            <a:lvl1pPr algn="l">
              <a:defRPr sz="1200"/>
            </a:lvl1pPr>
          </a:lstStyle>
          <a:p>
            <a:r>
              <a:rPr lang="fr-FR" smtClean="0"/>
              <a:t>EQUIPE RELAIS HANDICAPS RARES</a:t>
            </a:r>
            <a:endParaRPr lang="fr-FR"/>
          </a:p>
        </p:txBody>
      </p:sp>
      <p:sp>
        <p:nvSpPr>
          <p:cNvPr id="3" name="Espace réservé de la date 2"/>
          <p:cNvSpPr>
            <a:spLocks noGrp="1"/>
          </p:cNvSpPr>
          <p:nvPr>
            <p:ph type="dt" sz="quarter" idx="1"/>
          </p:nvPr>
        </p:nvSpPr>
        <p:spPr>
          <a:xfrm>
            <a:off x="3888347" y="0"/>
            <a:ext cx="2975988" cy="500384"/>
          </a:xfrm>
          <a:prstGeom prst="rect">
            <a:avLst/>
          </a:prstGeom>
        </p:spPr>
        <p:txBody>
          <a:bodyPr vert="horz" lIns="92176" tIns="46088" rIns="92176" bIns="46088" rtlCol="0"/>
          <a:lstStyle>
            <a:lvl1pPr algn="r">
              <a:defRPr sz="1200"/>
            </a:lvl1pPr>
          </a:lstStyle>
          <a:p>
            <a:r>
              <a:rPr lang="fr-FR" smtClean="0"/>
              <a:t>Présentation Narbonne - 17 novembre 2017 - Journée CREAI - ANESM</a:t>
            </a:r>
            <a:endParaRPr lang="fr-FR"/>
          </a:p>
        </p:txBody>
      </p:sp>
      <p:sp>
        <p:nvSpPr>
          <p:cNvPr id="4" name="Espace réservé du pied de page 3"/>
          <p:cNvSpPr>
            <a:spLocks noGrp="1"/>
          </p:cNvSpPr>
          <p:nvPr>
            <p:ph type="ftr" sz="quarter" idx="2"/>
          </p:nvPr>
        </p:nvSpPr>
        <p:spPr>
          <a:xfrm>
            <a:off x="1" y="9496104"/>
            <a:ext cx="2975988" cy="500384"/>
          </a:xfrm>
          <a:prstGeom prst="rect">
            <a:avLst/>
          </a:prstGeom>
        </p:spPr>
        <p:txBody>
          <a:bodyPr vert="horz" lIns="92176" tIns="46088" rIns="92176" bIns="46088" rtlCol="0" anchor="b"/>
          <a:lstStyle>
            <a:lvl1pPr algn="l">
              <a:defRPr sz="1200"/>
            </a:lvl1pPr>
          </a:lstStyle>
          <a:p>
            <a:r>
              <a:rPr lang="fr-FR" smtClean="0"/>
              <a:t>Support de présentation - diapo et commentaires</a:t>
            </a:r>
            <a:endParaRPr lang="fr-FR"/>
          </a:p>
        </p:txBody>
      </p:sp>
      <p:sp>
        <p:nvSpPr>
          <p:cNvPr id="5" name="Espace réservé du numéro de diapositive 4"/>
          <p:cNvSpPr>
            <a:spLocks noGrp="1"/>
          </p:cNvSpPr>
          <p:nvPr>
            <p:ph type="sldNum" sz="quarter" idx="3"/>
          </p:nvPr>
        </p:nvSpPr>
        <p:spPr>
          <a:xfrm>
            <a:off x="3888347" y="9496104"/>
            <a:ext cx="2975988" cy="500384"/>
          </a:xfrm>
          <a:prstGeom prst="rect">
            <a:avLst/>
          </a:prstGeom>
        </p:spPr>
        <p:txBody>
          <a:bodyPr vert="horz" lIns="92176" tIns="46088" rIns="92176" bIns="46088" rtlCol="0" anchor="b"/>
          <a:lstStyle>
            <a:lvl1pPr algn="r">
              <a:defRPr sz="1200"/>
            </a:lvl1pPr>
          </a:lstStyle>
          <a:p>
            <a:fld id="{8EE0FCCA-3A28-4905-BCC2-26C7FB9834F2}" type="slidenum">
              <a:rPr lang="fr-FR" smtClean="0"/>
              <a:t>‹N°›</a:t>
            </a:fld>
            <a:endParaRPr lang="fr-FR"/>
          </a:p>
        </p:txBody>
      </p:sp>
    </p:spTree>
    <p:extLst>
      <p:ext uri="{BB962C8B-B14F-4D97-AF65-F5344CB8AC3E}">
        <p14:creationId xmlns:p14="http://schemas.microsoft.com/office/powerpoint/2010/main" val="187823712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32800" y="376352"/>
            <a:ext cx="3657899" cy="329589"/>
          </a:xfrm>
          <a:prstGeom prst="rect">
            <a:avLst/>
          </a:prstGeom>
        </p:spPr>
        <p:txBody>
          <a:bodyPr vert="horz" lIns="92176" tIns="46088" rIns="92176" bIns="46088" rtlCol="0"/>
          <a:lstStyle>
            <a:lvl1pPr algn="l">
              <a:defRPr sz="1200">
                <a:solidFill>
                  <a:srgbClr val="0070C0"/>
                </a:solidFill>
              </a:defRPr>
            </a:lvl1pPr>
          </a:lstStyle>
          <a:p>
            <a:r>
              <a:rPr lang="fr-FR" smtClean="0"/>
              <a:t>EQUIPE RELAIS HANDICAPS RARES</a:t>
            </a:r>
            <a:endParaRPr lang="fr-FR" dirty="0"/>
          </a:p>
        </p:txBody>
      </p:sp>
      <p:sp>
        <p:nvSpPr>
          <p:cNvPr id="3" name="Espace réservé de la date 2"/>
          <p:cNvSpPr>
            <a:spLocks noGrp="1"/>
          </p:cNvSpPr>
          <p:nvPr>
            <p:ph type="dt" idx="1"/>
          </p:nvPr>
        </p:nvSpPr>
        <p:spPr>
          <a:xfrm>
            <a:off x="3890698" y="376352"/>
            <a:ext cx="2596979" cy="329589"/>
          </a:xfrm>
          <a:prstGeom prst="rect">
            <a:avLst/>
          </a:prstGeom>
        </p:spPr>
        <p:txBody>
          <a:bodyPr vert="horz" lIns="92176" tIns="46088" rIns="92176" bIns="46088" rtlCol="0"/>
          <a:lstStyle>
            <a:lvl1pPr algn="r">
              <a:defRPr sz="1200">
                <a:solidFill>
                  <a:srgbClr val="0070C0"/>
                </a:solidFill>
              </a:defRPr>
            </a:lvl1pPr>
          </a:lstStyle>
          <a:p>
            <a:r>
              <a:rPr lang="fr-FR" smtClean="0"/>
              <a:t>Présentation Narbonne - 17 novembre 2017 - Journée CREAI - ANESM</a:t>
            </a:r>
            <a:endParaRPr lang="fr-FR" dirty="0"/>
          </a:p>
        </p:txBody>
      </p:sp>
      <p:sp>
        <p:nvSpPr>
          <p:cNvPr id="4" name="Espace réservé de l'image des diapositives 3"/>
          <p:cNvSpPr>
            <a:spLocks noGrp="1" noRot="1" noChangeAspect="1"/>
          </p:cNvSpPr>
          <p:nvPr>
            <p:ph type="sldImg" idx="2"/>
          </p:nvPr>
        </p:nvSpPr>
        <p:spPr>
          <a:xfrm>
            <a:off x="695325" y="947738"/>
            <a:ext cx="5497513" cy="4122737"/>
          </a:xfrm>
          <a:prstGeom prst="rect">
            <a:avLst/>
          </a:prstGeom>
          <a:noFill/>
          <a:ln w="12700">
            <a:solidFill>
              <a:prstClr val="black"/>
            </a:solidFill>
          </a:ln>
        </p:spPr>
        <p:txBody>
          <a:bodyPr vert="horz" lIns="92176" tIns="46088" rIns="92176" bIns="46088" rtlCol="0" anchor="ctr"/>
          <a:lstStyle/>
          <a:p>
            <a:endParaRPr lang="fr-FR"/>
          </a:p>
        </p:txBody>
      </p:sp>
      <p:sp>
        <p:nvSpPr>
          <p:cNvPr id="6" name="Espace réservé du pied de page 5"/>
          <p:cNvSpPr>
            <a:spLocks noGrp="1"/>
          </p:cNvSpPr>
          <p:nvPr>
            <p:ph type="ftr" sz="quarter" idx="4"/>
          </p:nvPr>
        </p:nvSpPr>
        <p:spPr>
          <a:xfrm>
            <a:off x="378262" y="9248484"/>
            <a:ext cx="3601548" cy="463215"/>
          </a:xfrm>
          <a:prstGeom prst="rect">
            <a:avLst/>
          </a:prstGeom>
        </p:spPr>
        <p:txBody>
          <a:bodyPr vert="horz" lIns="92176" tIns="46088" rIns="92176" bIns="46088" rtlCol="0" anchor="b"/>
          <a:lstStyle>
            <a:lvl1pPr algn="l">
              <a:defRPr sz="1200"/>
            </a:lvl1pPr>
          </a:lstStyle>
          <a:p>
            <a:r>
              <a:rPr lang="fr-FR" smtClean="0"/>
              <a:t>Support de présentation - diapo et commentaires</a:t>
            </a:r>
            <a:endParaRPr lang="fr-FR" dirty="0"/>
          </a:p>
        </p:txBody>
      </p:sp>
      <p:sp>
        <p:nvSpPr>
          <p:cNvPr id="7" name="Espace réservé du numéro de diapositive 6"/>
          <p:cNvSpPr>
            <a:spLocks noGrp="1"/>
          </p:cNvSpPr>
          <p:nvPr>
            <p:ph type="sldNum" sz="quarter" idx="5"/>
          </p:nvPr>
        </p:nvSpPr>
        <p:spPr>
          <a:xfrm>
            <a:off x="4267372" y="9248484"/>
            <a:ext cx="2220305" cy="463215"/>
          </a:xfrm>
          <a:prstGeom prst="rect">
            <a:avLst/>
          </a:prstGeom>
        </p:spPr>
        <p:txBody>
          <a:bodyPr vert="horz" lIns="92176" tIns="46088" rIns="92176" bIns="46088" rtlCol="0" anchor="b"/>
          <a:lstStyle>
            <a:lvl1pPr algn="r">
              <a:defRPr sz="1200"/>
            </a:lvl1pPr>
          </a:lstStyle>
          <a:p>
            <a:fld id="{7D93C689-823B-4AD7-8E9C-E127AC1F0031}" type="slidenum">
              <a:rPr lang="fr-FR" smtClean="0"/>
              <a:t>‹N°›</a:t>
            </a:fld>
            <a:endParaRPr lang="fr-FR"/>
          </a:p>
        </p:txBody>
      </p:sp>
      <p:sp>
        <p:nvSpPr>
          <p:cNvPr id="8" name="Espace réservé des commentaires 7"/>
          <p:cNvSpPr>
            <a:spLocks noGrp="1"/>
          </p:cNvSpPr>
          <p:nvPr>
            <p:ph type="body" sz="quarter" idx="3"/>
          </p:nvPr>
        </p:nvSpPr>
        <p:spPr>
          <a:xfrm>
            <a:off x="706723" y="5312559"/>
            <a:ext cx="5493392" cy="3935927"/>
          </a:xfrm>
          <a:prstGeom prst="rect">
            <a:avLst/>
          </a:prstGeom>
        </p:spPr>
        <p:txBody>
          <a:bodyPr vert="horz" lIns="92176" tIns="46088" rIns="92176" bIns="4608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191859424"/>
      </p:ext>
    </p:extLst>
  </p:cSld>
  <p:clrMap bg1="lt1" tx1="dk1" bg2="lt2" tx2="dk2" accent1="accent1" accent2="accent2" accent3="accent3" accent4="accent4" accent5="accent5" accent6="accent6" hlink="hlink" folHlink="folHlink"/>
  <p:hf/>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r>
              <a:rPr lang="fr-FR" dirty="0" smtClean="0"/>
              <a:t>Plan : 3 parties :</a:t>
            </a:r>
          </a:p>
          <a:p>
            <a:endParaRPr lang="fr-FR" dirty="0" smtClean="0"/>
          </a:p>
          <a:p>
            <a:pPr lvl="0"/>
            <a:r>
              <a:rPr lang="fr-FR" u="sng" dirty="0"/>
              <a:t>Qui est-on ? D’où vient-on ? D’où parle-t-on ?</a:t>
            </a:r>
            <a:r>
              <a:rPr lang="fr-FR" dirty="0"/>
              <a:t> </a:t>
            </a:r>
            <a:r>
              <a:rPr lang="fr-FR" u="sng" dirty="0"/>
              <a:t>Quel réseau, partenariat anime-t-on ? </a:t>
            </a:r>
            <a:r>
              <a:rPr lang="fr-FR" dirty="0"/>
              <a:t>(présentation brève du schéma, du dispositif intégré, des ERHR et de nos missions)</a:t>
            </a:r>
          </a:p>
          <a:p>
            <a:pPr lvl="0"/>
            <a:endParaRPr lang="fr-FR" u="sng" dirty="0"/>
          </a:p>
          <a:p>
            <a:pPr lvl="0"/>
            <a:r>
              <a:rPr lang="fr-FR" u="sng" dirty="0"/>
              <a:t>Quelles sont les situations rencontrées (HR / Comportements) et pourquoi  est-il nécessaire « d’agir en construction partenariale » ?</a:t>
            </a:r>
            <a:r>
              <a:rPr lang="fr-FR" dirty="0"/>
              <a:t> (complexité, nécessité de confronter les hypothèses, les regards…)</a:t>
            </a:r>
          </a:p>
          <a:p>
            <a:pPr lvl="0"/>
            <a:endParaRPr lang="fr-FR" u="sng" dirty="0"/>
          </a:p>
          <a:p>
            <a:pPr lvl="0"/>
            <a:r>
              <a:rPr lang="fr-FR" u="sng" dirty="0"/>
              <a:t>Quelles propositions d’action, comment concrètement « agir en construction partenariale » ?</a:t>
            </a:r>
            <a:r>
              <a:rPr lang="fr-FR" dirty="0"/>
              <a:t> (au-delà de l’appui aux situations : les ateliers, les communautés de pratique, l’association des aidants…)</a:t>
            </a:r>
          </a:p>
          <a:p>
            <a:endParaRPr lang="fr-FR" dirty="0" smtClean="0"/>
          </a:p>
          <a:p>
            <a:endParaRPr lang="fr-FR" dirty="0"/>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1</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2907088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pPr defTabSz="921756">
              <a:defRPr/>
            </a:pPr>
            <a:r>
              <a:rPr lang="fr-FR" b="1" dirty="0" smtClean="0"/>
              <a:t>Handicap Rare </a:t>
            </a:r>
            <a:r>
              <a:rPr lang="fr-FR" dirty="0" smtClean="0"/>
              <a:t>=&gt; A chaque situation, il faut réinventer, adapter,</a:t>
            </a:r>
            <a:r>
              <a:rPr lang="fr-FR" baseline="0" dirty="0" smtClean="0"/>
              <a:t> en </a:t>
            </a:r>
            <a:r>
              <a:rPr lang="fr-FR" dirty="0" smtClean="0"/>
              <a:t>combinant localement </a:t>
            </a:r>
            <a:r>
              <a:rPr lang="fr-FR" baseline="0" dirty="0" smtClean="0"/>
              <a:t>des savoirs et savoir-faire provenant de ressources complémentaires.</a:t>
            </a:r>
          </a:p>
          <a:p>
            <a:pPr defTabSz="921756">
              <a:defRPr/>
            </a:pPr>
            <a:r>
              <a:rPr lang="fr-FR" b="1" baseline="0" dirty="0" smtClean="0"/>
              <a:t>Ressources : </a:t>
            </a:r>
            <a:r>
              <a:rPr lang="fr-FR" b="0" baseline="0" dirty="0" smtClean="0"/>
              <a:t>être ressource =&gt; pouvoir partager une expérience + s’inscrire dans une dynamique, qu’il faut entretenir</a:t>
            </a:r>
            <a:endParaRPr lang="fr-FR" b="1" baseline="0" dirty="0" smtClean="0"/>
          </a:p>
          <a:p>
            <a:pPr defTabSz="921756">
              <a:defRPr/>
            </a:pPr>
            <a:r>
              <a:rPr lang="fr-FR" b="1" baseline="0" dirty="0" smtClean="0"/>
              <a:t>Complémentaires </a:t>
            </a:r>
            <a:r>
              <a:rPr lang="fr-FR" baseline="0" dirty="0" smtClean="0"/>
              <a:t>: </a:t>
            </a:r>
            <a:r>
              <a:rPr lang="fr-FR" dirty="0" smtClean="0"/>
              <a:t>professionnels d’ESMS, de la psychiatrie, des CRA,</a:t>
            </a:r>
            <a:r>
              <a:rPr lang="fr-FR" baseline="0" dirty="0" smtClean="0"/>
              <a:t> </a:t>
            </a:r>
            <a:r>
              <a:rPr lang="fr-FR" dirty="0" smtClean="0"/>
              <a:t>des filières maladies rares, des familles et des pairs, des associations (MR, HR…), des CNR et ERHR…</a:t>
            </a:r>
            <a:endParaRPr lang="fr-FR" dirty="0"/>
          </a:p>
          <a:p>
            <a:r>
              <a:rPr lang="fr-FR" b="1" dirty="0" smtClean="0"/>
              <a:t>Proposition : </a:t>
            </a:r>
            <a:r>
              <a:rPr lang="fr-FR" dirty="0" smtClean="0"/>
              <a:t>Les pistes de travail proposées par les ERHR (entre appui aux situations individuelles et formation) passent par des échanges d’expériences entre professionnels de terrain (et aidants) permettant de construire une compétence collective. </a:t>
            </a:r>
          </a:p>
          <a:p>
            <a:pPr defTabSz="921756">
              <a:defRPr/>
            </a:pPr>
            <a:r>
              <a:rPr lang="fr-FR" b="1" dirty="0" smtClean="0"/>
              <a:t>Ce sont des espaces d’étayage et de formation (</a:t>
            </a:r>
            <a:r>
              <a:rPr lang="fr-FR" b="1" dirty="0" smtClean="0">
                <a:solidFill>
                  <a:srgbClr val="FF0000"/>
                </a:solidFill>
              </a:rPr>
              <a:t>auto-formation / formation-action</a:t>
            </a:r>
            <a:r>
              <a:rPr lang="fr-FR" b="1" dirty="0" smtClean="0"/>
              <a:t>, acquisition de compétences par l’échange et l’élaboration conjointe)</a:t>
            </a:r>
          </a:p>
          <a:p>
            <a:pPr marL="172830" indent="-172830">
              <a:buFontTx/>
              <a:buChar char="-"/>
            </a:pPr>
            <a:r>
              <a:rPr lang="fr-FR" dirty="0" smtClean="0"/>
              <a:t>Autour de situations concrètes (études</a:t>
            </a:r>
            <a:r>
              <a:rPr lang="fr-FR" baseline="0" dirty="0" smtClean="0"/>
              <a:t> de cas) avec comportements problèmes</a:t>
            </a:r>
          </a:p>
          <a:p>
            <a:r>
              <a:rPr lang="fr-FR" b="1" dirty="0" smtClean="0"/>
              <a:t>Compétence collective</a:t>
            </a:r>
            <a:r>
              <a:rPr lang="fr-FR" b="1" baseline="0" dirty="0" smtClean="0"/>
              <a:t> </a:t>
            </a:r>
            <a:r>
              <a:rPr lang="fr-FR" b="0" baseline="0" dirty="0" smtClean="0"/>
              <a:t>: construire et entretenir une intelligence pratique des situations, qui s’appuie sur des connaissances et expertises croisées.</a:t>
            </a:r>
          </a:p>
          <a:p>
            <a:pPr marL="172830" indent="-172830">
              <a:buFontTx/>
              <a:buChar char="-"/>
            </a:pPr>
            <a:r>
              <a:rPr lang="fr-FR" b="0" baseline="0" dirty="0" smtClean="0"/>
              <a:t>Liée à </a:t>
            </a:r>
            <a:r>
              <a:rPr lang="fr-FR" b="1" baseline="0" dirty="0" smtClean="0"/>
              <a:t>l’expérience d’accompagnements au quotidien</a:t>
            </a:r>
            <a:r>
              <a:rPr lang="fr-FR" b="0" baseline="0" dirty="0" smtClean="0"/>
              <a:t> : acuité qui se construit avec le temps</a:t>
            </a:r>
          </a:p>
          <a:p>
            <a:pPr marL="172830" indent="-172830">
              <a:buFontTx/>
              <a:buChar char="-"/>
            </a:pPr>
            <a:r>
              <a:rPr lang="fr-FR" b="0" baseline="0" dirty="0" smtClean="0"/>
              <a:t>Avec une exigence de </a:t>
            </a:r>
            <a:r>
              <a:rPr lang="fr-FR" b="1" baseline="0" dirty="0" smtClean="0"/>
              <a:t>singularité</a:t>
            </a:r>
            <a:r>
              <a:rPr lang="fr-FR" b="0" baseline="0" dirty="0" smtClean="0"/>
              <a:t> : partir des besoins de la personne, de son environnement : accepter qu’il n’y a pas ou peu de savoirs préétablis</a:t>
            </a:r>
          </a:p>
          <a:p>
            <a:pPr marL="172830" indent="-172830">
              <a:buFontTx/>
              <a:buChar char="-"/>
            </a:pPr>
            <a:r>
              <a:rPr lang="fr-FR" b="0" baseline="0" dirty="0" smtClean="0"/>
              <a:t>Avec une gestion de la </a:t>
            </a:r>
            <a:r>
              <a:rPr lang="fr-FR" b="1" baseline="0" dirty="0" smtClean="0"/>
              <a:t>complexité</a:t>
            </a:r>
            <a:r>
              <a:rPr lang="fr-FR" b="0" baseline="0" dirty="0" smtClean="0"/>
              <a:t> : construire en permanence des stratégies d’intervention prenant en compte les différentes dimensions en cause et leur intrication</a:t>
            </a:r>
          </a:p>
          <a:p>
            <a:pPr marL="172830" indent="-172830">
              <a:buFontTx/>
              <a:buChar char="-"/>
            </a:pPr>
            <a:r>
              <a:rPr lang="fr-FR" b="0" baseline="0" dirty="0" smtClean="0"/>
              <a:t>Avec une </a:t>
            </a:r>
            <a:r>
              <a:rPr lang="fr-FR" b="1" dirty="0" smtClean="0"/>
              <a:t>pédagogie du doute </a:t>
            </a:r>
            <a:r>
              <a:rPr lang="fr-FR" dirty="0" smtClean="0"/>
              <a:t>(</a:t>
            </a:r>
            <a:r>
              <a:rPr lang="fr-FR" b="1" dirty="0" smtClean="0"/>
              <a:t>doute, remise en question, </a:t>
            </a:r>
            <a:r>
              <a:rPr lang="fr-FR" b="1" dirty="0" smtClean="0">
                <a:solidFill>
                  <a:srgbClr val="FF0000"/>
                </a:solidFill>
              </a:rPr>
              <a:t>écoute et prise en compte du savoir-faire et savoir-être des aidants, acceptation</a:t>
            </a:r>
            <a:r>
              <a:rPr lang="fr-FR" b="1" dirty="0" smtClean="0"/>
              <a:t>, persévérance</a:t>
            </a:r>
            <a:r>
              <a:rPr lang="fr-FR" dirty="0" smtClean="0"/>
              <a:t>)</a:t>
            </a:r>
          </a:p>
          <a:p>
            <a:r>
              <a:rPr lang="fr-FR" b="0" baseline="0" dirty="0" smtClean="0"/>
              <a:t>Cette pédagogie du doute ne peut être permanente (c’est même impossible à tenir) : il faut organiser des </a:t>
            </a:r>
            <a:r>
              <a:rPr lang="fr-FR" b="1" baseline="0" dirty="0" smtClean="0"/>
              <a:t>temps de dégagement</a:t>
            </a:r>
            <a:r>
              <a:rPr lang="fr-FR" b="0" baseline="0" dirty="0" smtClean="0"/>
              <a:t>, de prise de distance. </a:t>
            </a:r>
          </a:p>
          <a:p>
            <a:r>
              <a:rPr lang="fr-FR" b="0" baseline="0" dirty="0" smtClean="0"/>
              <a:t>Avec de </a:t>
            </a:r>
            <a:r>
              <a:rPr lang="fr-FR" b="1" baseline="0" dirty="0" smtClean="0"/>
              <a:t>l’écoute</a:t>
            </a:r>
            <a:r>
              <a:rPr lang="fr-FR" b="0" baseline="0" dirty="0" smtClean="0"/>
              <a:t>, de la </a:t>
            </a:r>
            <a:r>
              <a:rPr lang="fr-FR" b="1" baseline="0" dirty="0" smtClean="0"/>
              <a:t>patience</a:t>
            </a:r>
            <a:r>
              <a:rPr lang="fr-FR" b="0" baseline="0" dirty="0" smtClean="0"/>
              <a:t> et du </a:t>
            </a:r>
            <a:r>
              <a:rPr lang="fr-FR" b="1" baseline="0" dirty="0" smtClean="0"/>
              <a:t>temps</a:t>
            </a:r>
            <a:r>
              <a:rPr lang="fr-FR" b="0" baseline="0" dirty="0" smtClean="0"/>
              <a:t>.</a:t>
            </a:r>
          </a:p>
          <a:p>
            <a:r>
              <a:rPr lang="fr-FR" b="1" baseline="0" dirty="0" smtClean="0"/>
              <a:t>Sur le modèle des communautés de pratique </a:t>
            </a:r>
            <a:r>
              <a:rPr lang="fr-FR" b="0" baseline="0" dirty="0" smtClean="0"/>
              <a:t>:</a:t>
            </a:r>
          </a:p>
          <a:p>
            <a:r>
              <a:rPr lang="fr-FR" b="0" baseline="0" dirty="0" smtClean="0"/>
              <a:t>Mode d’apprentissage développé par Etienne </a:t>
            </a:r>
            <a:r>
              <a:rPr lang="fr-FR" b="0" baseline="0" dirty="0" err="1" smtClean="0"/>
              <a:t>Wenger</a:t>
            </a:r>
            <a:r>
              <a:rPr lang="fr-FR" b="0" baseline="0" dirty="0" smtClean="0"/>
              <a:t> dès 1998 (chercheur – Suisse - en Sciences de l‘Education), qui s’adresse aux personnes amenées à inventer constamment des solutions locales aux problèmes rencontrés dans leur pratique, et qui </a:t>
            </a:r>
            <a:r>
              <a:rPr lang="fr-FR" b="1" baseline="0" dirty="0" smtClean="0"/>
              <a:t>se rencontrent en petits groupes </a:t>
            </a:r>
            <a:r>
              <a:rPr lang="fr-FR" b="0" baseline="0" dirty="0" smtClean="0"/>
              <a:t>pour apprendre, échanger de manière informelle, partager pratiques et expériences. Ils présentent et discutent autour de connaissances contextualisées.</a:t>
            </a:r>
          </a:p>
          <a:p>
            <a:r>
              <a:rPr lang="fr-FR" b="0" baseline="0" dirty="0" smtClean="0"/>
              <a:t>(on peut bien entendu y transmettre des savoirs plus élaborés, et partager par exemple à propos de leur mise en application concrète. Par exemple autour des comportements problèmes, de leur observation, prévention…).</a:t>
            </a:r>
          </a:p>
          <a:p>
            <a:pPr marL="288048" indent="-288048">
              <a:buFont typeface="Wingdings" panose="05000000000000000000" pitchFamily="2" charset="2"/>
              <a:buChar char="Ø"/>
            </a:pPr>
            <a:r>
              <a:rPr lang="fr-FR" dirty="0" smtClean="0"/>
              <a:t>Modalités souples, simples, peu formalisées, basées sur le volontariat</a:t>
            </a:r>
          </a:p>
          <a:p>
            <a:pPr marL="288048" indent="-288048">
              <a:buFont typeface="Wingdings" panose="05000000000000000000" pitchFamily="2" charset="2"/>
              <a:buChar char="Ø"/>
            </a:pPr>
            <a:r>
              <a:rPr lang="fr-FR" dirty="0" smtClean="0"/>
              <a:t>Partage d’un engagement mutuel (</a:t>
            </a:r>
            <a:r>
              <a:rPr lang="fr-FR" b="1" dirty="0" smtClean="0"/>
              <a:t>intérêt à partager ses connaissances et ses</a:t>
            </a:r>
            <a:r>
              <a:rPr lang="fr-FR" b="1" baseline="0" dirty="0" smtClean="0"/>
              <a:t> doutes</a:t>
            </a:r>
            <a:r>
              <a:rPr lang="fr-FR" b="1" dirty="0" smtClean="0"/>
              <a:t>, à questionner et faire évoluer la</a:t>
            </a:r>
            <a:r>
              <a:rPr lang="fr-FR" b="1" baseline="0" dirty="0" smtClean="0"/>
              <a:t> pratique</a:t>
            </a:r>
            <a:r>
              <a:rPr lang="fr-FR" baseline="0" dirty="0" smtClean="0"/>
              <a:t>), d’objectifs et d’un répertoire des ressources. Et partage de </a:t>
            </a:r>
            <a:r>
              <a:rPr lang="fr-FR" b="1" baseline="0" dirty="0" smtClean="0"/>
              <a:t>principes </a:t>
            </a:r>
            <a:r>
              <a:rPr lang="fr-FR" baseline="0" dirty="0" smtClean="0"/>
              <a:t>: confidentialité, ajustements mutuels, confiance réciproque…</a:t>
            </a:r>
          </a:p>
          <a:p>
            <a:pPr marL="288048" indent="-288048" defTabSz="921756">
              <a:buFont typeface="Wingdings" panose="05000000000000000000" pitchFamily="2" charset="2"/>
              <a:buChar char="Ø"/>
              <a:defRPr/>
            </a:pPr>
            <a:r>
              <a:rPr lang="fr-FR" baseline="0" dirty="0" smtClean="0"/>
              <a:t>Articulation entre </a:t>
            </a:r>
            <a:r>
              <a:rPr lang="fr-FR" b="1" baseline="0" dirty="0" smtClean="0"/>
              <a:t>temps de rencontre </a:t>
            </a:r>
            <a:r>
              <a:rPr lang="fr-FR" baseline="0" dirty="0" smtClean="0"/>
              <a:t>(réseaux de </a:t>
            </a:r>
            <a:r>
              <a:rPr lang="fr-FR" b="1" baseline="0" dirty="0" smtClean="0"/>
              <a:t>proximité</a:t>
            </a:r>
            <a:r>
              <a:rPr lang="fr-FR" baseline="0" dirty="0" smtClean="0"/>
              <a:t>) et un outil (interne) de partage d’informations (forum, blog…), structuration de documents électroniques (vidéos, CR…) qui pour nous serait réalisé </a:t>
            </a:r>
            <a:r>
              <a:rPr lang="fr-FR" b="1" baseline="0" dirty="0" smtClean="0"/>
              <a:t>à l’échelle régionale</a:t>
            </a:r>
            <a:r>
              <a:rPr lang="fr-FR" baseline="0" dirty="0" smtClean="0"/>
              <a:t>.</a:t>
            </a:r>
          </a:p>
          <a:p>
            <a:r>
              <a:rPr lang="fr-FR" baseline="0" dirty="0" smtClean="0"/>
              <a:t>A noter : une Communauté de pratique a une Vie propre : une « communauté de pratique » est dépendante de la dynamique des personnes en présence. Elle peut être éphémère ou durable. Ou cyclique. Elle s’auto-organise.</a:t>
            </a:r>
            <a:endParaRPr lang="fr-FR" dirty="0" smtClean="0"/>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10</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846364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p:txBody>
          <a:bodyPr/>
          <a:lstStyle/>
          <a:p>
            <a:r>
              <a:rPr lang="fr-FR" dirty="0"/>
              <a:t>Nos propositions : </a:t>
            </a:r>
          </a:p>
          <a:p>
            <a:r>
              <a:rPr lang="fr-FR" b="1" dirty="0"/>
              <a:t>Dans des situations relevant des handicaps rares et présentant des comportements problèmes, apporter et partager des connaissances entre professionnels et avec les aidants, questionner les pratiques pour une meilleure compréhension des troubles, la prévention et la gestion des crises</a:t>
            </a:r>
            <a:r>
              <a:rPr lang="fr-FR" dirty="0"/>
              <a:t>.</a:t>
            </a:r>
          </a:p>
          <a:p>
            <a:r>
              <a:rPr lang="fr-FR" dirty="0"/>
              <a:t>Ce projet est d’ailleurs soutenu par l’ARS Occitanie dans le cadre du futur PRS sur l’axe soutien et accompagnement aux aidants.</a:t>
            </a:r>
          </a:p>
          <a:p>
            <a:r>
              <a:rPr lang="fr-FR" dirty="0"/>
              <a:t>Pour démarrer, nous souhaitons proposer une première journée au niveau régional, avec principalement des ateliers par thématiques avec idéalement 20 à 30 personnes maximum/groupe et un temps plénière si ce format parait pertinent au regard d’éventuels témoignages sur des thématiques transversales que certains acteurs nous proposeraient.</a:t>
            </a:r>
          </a:p>
          <a:p>
            <a:r>
              <a:rPr lang="fr-FR" b="1" dirty="0"/>
              <a:t>Thématiques possibles :</a:t>
            </a:r>
            <a:endParaRPr lang="fr-FR" dirty="0"/>
          </a:p>
          <a:p>
            <a:r>
              <a:rPr lang="fr-FR" b="1" dirty="0"/>
              <a:t>- configurations spécifiques de HR : épilepsie sévère et handicaps associés, </a:t>
            </a:r>
            <a:r>
              <a:rPr lang="fr-FR" b="1" dirty="0" err="1"/>
              <a:t>surdicécités</a:t>
            </a:r>
            <a:r>
              <a:rPr lang="fr-FR" b="1" dirty="0"/>
              <a:t>, déficiences sensorielles …</a:t>
            </a:r>
            <a:endParaRPr lang="fr-FR" dirty="0"/>
          </a:p>
          <a:p>
            <a:r>
              <a:rPr lang="fr-FR" b="1" dirty="0"/>
              <a:t>- des syndromes aux conséquences particulières : syndrome de </a:t>
            </a:r>
            <a:r>
              <a:rPr lang="fr-FR" b="1" dirty="0" err="1"/>
              <a:t>Prader</a:t>
            </a:r>
            <a:r>
              <a:rPr lang="fr-FR" b="1" dirty="0"/>
              <a:t> </a:t>
            </a:r>
            <a:r>
              <a:rPr lang="fr-FR" b="1" dirty="0" err="1"/>
              <a:t>Willi</a:t>
            </a:r>
            <a:r>
              <a:rPr lang="fr-FR" b="1" dirty="0"/>
              <a:t>, Huntington, </a:t>
            </a:r>
            <a:r>
              <a:rPr lang="fr-FR" b="1" dirty="0" err="1"/>
              <a:t>Angelman</a:t>
            </a:r>
            <a:r>
              <a:rPr lang="fr-FR" b="1" dirty="0"/>
              <a:t>, X fragile ? Smith-</a:t>
            </a:r>
            <a:r>
              <a:rPr lang="fr-FR" b="1" dirty="0" err="1"/>
              <a:t>Magenis</a:t>
            </a:r>
            <a:r>
              <a:rPr lang="fr-FR" b="1" dirty="0"/>
              <a:t> ?...</a:t>
            </a:r>
            <a:endParaRPr lang="fr-FR" dirty="0"/>
          </a:p>
          <a:p>
            <a:r>
              <a:rPr lang="fr-FR" b="1" dirty="0"/>
              <a:t>- troubles de la communication</a:t>
            </a:r>
            <a:endParaRPr lang="fr-FR" dirty="0"/>
          </a:p>
          <a:p>
            <a:r>
              <a:rPr lang="fr-FR" b="1" dirty="0"/>
              <a:t>- des approches et postures à adapter : repérage et prévention des troubles du comportement, gestion des crises, espaces d’apaisement …</a:t>
            </a:r>
            <a:endParaRPr lang="fr-FR" dirty="0"/>
          </a:p>
          <a:p>
            <a:r>
              <a:rPr lang="fr-FR" dirty="0"/>
              <a:t>Le format régional ne sera certainement pas celui retenu pour la suite de ce projet car nous souhaitons que sa déclinaison permette une dynamique de réseau répondant à la diversité géographique de l’offre et des besoins de notre grande région Occitanie.</a:t>
            </a:r>
          </a:p>
          <a:p>
            <a:r>
              <a:rPr lang="fr-FR" dirty="0"/>
              <a:t>Ce dispositif, nous le souhaitons à la fois souple et réactif, adaptable et évolutif, en fonction de l’évolution des questionnements et des besoins des uns et des autres.</a:t>
            </a:r>
          </a:p>
          <a:p>
            <a:r>
              <a:rPr lang="fr-FR" dirty="0"/>
              <a:t>A terme, selon le modèle des communautés de pratique : </a:t>
            </a:r>
          </a:p>
          <a:p>
            <a:r>
              <a:rPr lang="fr-FR" dirty="0"/>
              <a:t>- Un ou plusieurs groupes par thème sur la région, afin de favoriser la proximité et une taille de groupe idéale de 20 à 30 personnes maximum.</a:t>
            </a:r>
          </a:p>
          <a:p>
            <a:r>
              <a:rPr lang="fr-FR" dirty="0"/>
              <a:t>- Des ateliers de proximité (petits groupes), d’une demi-journée : un témoignage (ou deux), des discussions.</a:t>
            </a:r>
          </a:p>
          <a:p>
            <a:r>
              <a:rPr lang="fr-FR" dirty="0"/>
              <a:t>- Des modalités d’échange à distance (site, blog…)</a:t>
            </a:r>
          </a:p>
          <a:p>
            <a:r>
              <a:rPr lang="fr-FR" dirty="0"/>
              <a:t>- Des modalités de diffusion (publications, vidéos pour les échanges et CR pour les ateliers)</a:t>
            </a:r>
          </a:p>
          <a:p>
            <a:r>
              <a:rPr lang="fr-FR" b="1" dirty="0"/>
              <a:t>Un</a:t>
            </a:r>
            <a:r>
              <a:rPr lang="fr-FR" dirty="0"/>
              <a:t> </a:t>
            </a:r>
            <a:r>
              <a:rPr lang="fr-FR" b="1" dirty="0"/>
              <a:t>questionnaire</a:t>
            </a:r>
            <a:r>
              <a:rPr lang="fr-FR" dirty="0"/>
              <a:t> remis en fin de journée nous permettra </a:t>
            </a:r>
            <a:r>
              <a:rPr lang="fr-FR" b="1" dirty="0"/>
              <a:t>d’affiner les besoins</a:t>
            </a:r>
            <a:r>
              <a:rPr lang="fr-FR" dirty="0"/>
              <a:t>. L’ensemble des réponses contribuera donc non seulement au repérage des besoins en termes de thématiques mais nous indiquera également les mobilisations possibles sur un plan géographique et la rythmicité qui permettrait de garantir une certaine continuité de ces groupes d’échanges.</a:t>
            </a:r>
          </a:p>
          <a:p>
            <a:r>
              <a:rPr lang="fr-FR" i="1" u="sng" dirty="0"/>
              <a:t>Questionnaire</a:t>
            </a:r>
            <a:endParaRPr lang="fr-FR" dirty="0"/>
          </a:p>
          <a:p>
            <a:r>
              <a:rPr lang="fr-FR" i="1" dirty="0"/>
              <a:t>Dans le cadre de la mise en place d’ateliers d’échange (dédiés aux handicaps rares et comportements problèmes), quelles seraient pour vous les thématiques prioritaires ? (préciser et justifier le ou les thèmes en quelques lignes)</a:t>
            </a:r>
            <a:endParaRPr lang="fr-FR" dirty="0"/>
          </a:p>
          <a:p>
            <a:r>
              <a:rPr lang="fr-FR" i="1" dirty="0"/>
              <a:t>Si vous, ou des membres de votre équipe, acceptez de contribuer à ces ateliers, quelle serait la fréquence des rencontres à privilégier (par thème) : 1x/</a:t>
            </a:r>
            <a:r>
              <a:rPr lang="fr-FR" i="1" dirty="0" err="1"/>
              <a:t>trim</a:t>
            </a:r>
            <a:r>
              <a:rPr lang="fr-FR" i="1" dirty="0"/>
              <a:t>, 1x/semestre, 1x/an?</a:t>
            </a:r>
            <a:endParaRPr lang="fr-FR" dirty="0"/>
          </a:p>
          <a:p>
            <a:r>
              <a:rPr lang="fr-FR" i="1" dirty="0"/>
              <a:t>A quelle échelle territoriale pensez-vous que ces ateliers soient pertinents : départemental, interdépartemental, régional ?</a:t>
            </a:r>
            <a:endParaRPr lang="fr-FR" dirty="0"/>
          </a:p>
          <a:p>
            <a:r>
              <a:rPr lang="fr-FR" i="1" dirty="0"/>
              <a:t>Si intéressé : préciser le contact (Nom, Prénom, Fonction, Organisme, Tel, Mel)</a:t>
            </a:r>
            <a:endParaRPr lang="fr-FR" dirty="0"/>
          </a:p>
        </p:txBody>
      </p:sp>
      <p:sp>
        <p:nvSpPr>
          <p:cNvPr id="4" name="Espace réservé de l'en-tête 3"/>
          <p:cNvSpPr>
            <a:spLocks noGrp="1"/>
          </p:cNvSpPr>
          <p:nvPr>
            <p:ph type="hdr" sz="quarter" idx="10"/>
          </p:nvPr>
        </p:nvSpPr>
        <p:spPr/>
        <p:txBody>
          <a:bodyPr/>
          <a:lstStyle/>
          <a:p>
            <a:r>
              <a:rPr lang="fr-FR" smtClean="0"/>
              <a:t>EQUIPE RELAIS HANDICAPS RARES</a:t>
            </a:r>
            <a:endParaRPr lang="fr-FR" dirty="0"/>
          </a:p>
        </p:txBody>
      </p:sp>
      <p:sp>
        <p:nvSpPr>
          <p:cNvPr id="5" name="Espace réservé de la date 4"/>
          <p:cNvSpPr>
            <a:spLocks noGrp="1"/>
          </p:cNvSpPr>
          <p:nvPr>
            <p:ph type="dt" idx="11"/>
          </p:nvPr>
        </p:nvSpPr>
        <p:spPr/>
        <p:txBody>
          <a:bodyPr/>
          <a:lstStyle/>
          <a:p>
            <a:r>
              <a:rPr lang="fr-FR" smtClean="0"/>
              <a:t>Présentation Narbonne - 17 novembre 2017 - Journée CREAI - ANESM</a:t>
            </a:r>
            <a:endParaRPr lang="fr-FR" dirty="0"/>
          </a:p>
        </p:txBody>
      </p:sp>
      <p:sp>
        <p:nvSpPr>
          <p:cNvPr id="6" name="Espace réservé du pied de page 5"/>
          <p:cNvSpPr>
            <a:spLocks noGrp="1"/>
          </p:cNvSpPr>
          <p:nvPr>
            <p:ph type="ftr" sz="quarter" idx="12"/>
          </p:nvPr>
        </p:nvSpPr>
        <p:spPr/>
        <p:txBody>
          <a:bodyPr/>
          <a:lstStyle/>
          <a:p>
            <a:r>
              <a:rPr lang="fr-FR" smtClean="0"/>
              <a:t>Support de présentation - diapo et commentaires</a:t>
            </a:r>
            <a:endParaRPr lang="fr-FR" dirty="0"/>
          </a:p>
        </p:txBody>
      </p:sp>
      <p:sp>
        <p:nvSpPr>
          <p:cNvPr id="7" name="Espace réservé du numéro de diapositive 6"/>
          <p:cNvSpPr>
            <a:spLocks noGrp="1"/>
          </p:cNvSpPr>
          <p:nvPr>
            <p:ph type="sldNum" sz="quarter" idx="13"/>
          </p:nvPr>
        </p:nvSpPr>
        <p:spPr/>
        <p:txBody>
          <a:bodyPr/>
          <a:lstStyle/>
          <a:p>
            <a:fld id="{7D93C689-823B-4AD7-8E9C-E127AC1F0031}" type="slidenum">
              <a:rPr lang="fr-FR" smtClean="0"/>
              <a:t>11</a:t>
            </a:fld>
            <a:endParaRPr lang="fr-FR"/>
          </a:p>
        </p:txBody>
      </p:sp>
    </p:spTree>
    <p:extLst>
      <p:ext uri="{BB962C8B-B14F-4D97-AF65-F5344CB8AC3E}">
        <p14:creationId xmlns:p14="http://schemas.microsoft.com/office/powerpoint/2010/main" val="2563198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r>
              <a:rPr lang="fr-FR" smtClean="0"/>
              <a:t>EQUIPE RELAIS HANDICAPS RARES</a:t>
            </a:r>
            <a:endParaRPr lang="fr-FR" dirty="0"/>
          </a:p>
        </p:txBody>
      </p:sp>
      <p:sp>
        <p:nvSpPr>
          <p:cNvPr id="5" name="Espace réservé de la date 4"/>
          <p:cNvSpPr>
            <a:spLocks noGrp="1"/>
          </p:cNvSpPr>
          <p:nvPr>
            <p:ph type="dt" idx="11"/>
          </p:nvPr>
        </p:nvSpPr>
        <p:spPr/>
        <p:txBody>
          <a:bodyPr/>
          <a:lstStyle/>
          <a:p>
            <a:r>
              <a:rPr lang="fr-FR" smtClean="0"/>
              <a:t>Présentation Narbonne - 17 novembre 2017 - Journée CREAI - ANESM</a:t>
            </a:r>
            <a:endParaRPr lang="fr-FR" dirty="0"/>
          </a:p>
        </p:txBody>
      </p:sp>
      <p:sp>
        <p:nvSpPr>
          <p:cNvPr id="6" name="Espace réservé du pied de page 5"/>
          <p:cNvSpPr>
            <a:spLocks noGrp="1"/>
          </p:cNvSpPr>
          <p:nvPr>
            <p:ph type="ftr" sz="quarter" idx="12"/>
          </p:nvPr>
        </p:nvSpPr>
        <p:spPr/>
        <p:txBody>
          <a:bodyPr/>
          <a:lstStyle/>
          <a:p>
            <a:r>
              <a:rPr lang="fr-FR" smtClean="0"/>
              <a:t>Support de présentation - diapo et commentaires</a:t>
            </a:r>
            <a:endParaRPr lang="fr-FR" dirty="0"/>
          </a:p>
        </p:txBody>
      </p:sp>
      <p:sp>
        <p:nvSpPr>
          <p:cNvPr id="7" name="Espace réservé du numéro de diapositive 6"/>
          <p:cNvSpPr>
            <a:spLocks noGrp="1"/>
          </p:cNvSpPr>
          <p:nvPr>
            <p:ph type="sldNum" sz="quarter" idx="13"/>
          </p:nvPr>
        </p:nvSpPr>
        <p:spPr/>
        <p:txBody>
          <a:bodyPr/>
          <a:lstStyle/>
          <a:p>
            <a:fld id="{7D93C689-823B-4AD7-8E9C-E127AC1F0031}" type="slidenum">
              <a:rPr lang="fr-FR" smtClean="0"/>
              <a:t>12</a:t>
            </a:fld>
            <a:endParaRPr lang="fr-FR"/>
          </a:p>
        </p:txBody>
      </p:sp>
    </p:spTree>
    <p:extLst>
      <p:ext uri="{BB962C8B-B14F-4D97-AF65-F5344CB8AC3E}">
        <p14:creationId xmlns:p14="http://schemas.microsoft.com/office/powerpoint/2010/main" val="1459292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r>
              <a:rPr lang="fr-FR" sz="900" b="1" dirty="0">
                <a:ea typeface="Tahoma" panose="020B0604030504040204" pitchFamily="34" charset="0"/>
                <a:cs typeface="Tahoma" panose="020B0604030504040204" pitchFamily="34" charset="0"/>
              </a:rPr>
              <a:t>Les avancées du premier schéma et les enjeux du schéma 2014-2018</a:t>
            </a:r>
          </a:p>
          <a:p>
            <a:r>
              <a:rPr lang="fr-FR" sz="900" dirty="0">
                <a:ea typeface="Tahoma" panose="020B0604030504040204" pitchFamily="34" charset="0"/>
                <a:cs typeface="Tahoma" panose="020B0604030504040204" pitchFamily="34" charset="0"/>
              </a:rPr>
              <a:t>Un schéma national qui s’appuie sur les principes fondateurs des politiques d’autonomie et sur les chantiers nationaux en cours </a:t>
            </a:r>
            <a:r>
              <a:rPr lang="fr-FR" sz="900" dirty="0">
                <a:ea typeface="Tahoma" panose="020B0604030504040204" pitchFamily="34" charset="0"/>
                <a:cs typeface="Tahoma" panose="020B0604030504040204" pitchFamily="34" charset="0"/>
                <a:sym typeface="Wingdings" panose="05000000000000000000" pitchFamily="2" charset="2"/>
              </a:rPr>
              <a:t>notamment le rapport « zéro sans solution » et la </a:t>
            </a:r>
            <a:r>
              <a:rPr lang="fr-FR" sz="900" b="1" dirty="0">
                <a:ea typeface="Tahoma" panose="020B0604030504040204" pitchFamily="34" charset="0"/>
                <a:cs typeface="Tahoma" panose="020B0604030504040204" pitchFamily="34" charset="0"/>
                <a:sym typeface="Wingdings" panose="05000000000000000000" pitchFamily="2" charset="2"/>
              </a:rPr>
              <a:t>Réponse Accompagnée Pour Tous</a:t>
            </a:r>
            <a:r>
              <a:rPr lang="fr-FR" sz="900" dirty="0">
                <a:ea typeface="Tahoma" panose="020B0604030504040204" pitchFamily="34" charset="0"/>
                <a:cs typeface="Tahoma" panose="020B0604030504040204" pitchFamily="34" charset="0"/>
                <a:sym typeface="Wingdings" panose="05000000000000000000" pitchFamily="2" charset="2"/>
              </a:rPr>
              <a:t>. </a:t>
            </a:r>
            <a:r>
              <a:rPr lang="fr-FR" sz="900" dirty="0">
                <a:ea typeface="Tahoma" panose="020B0604030504040204" pitchFamily="34" charset="0"/>
                <a:cs typeface="Tahoma" panose="020B0604030504040204" pitchFamily="34" charset="0"/>
              </a:rPr>
              <a:t>Le schéma apporte des réponses inscrites dans la logique de la </a:t>
            </a:r>
            <a:r>
              <a:rPr lang="fr-FR" sz="900" b="1" dirty="0">
                <a:ea typeface="Tahoma" panose="020B0604030504040204" pitchFamily="34" charset="0"/>
                <a:cs typeface="Tahoma" panose="020B0604030504040204" pitchFamily="34" charset="0"/>
              </a:rPr>
              <a:t>continuité des parcours de vie </a:t>
            </a:r>
            <a:r>
              <a:rPr lang="fr-FR" sz="900" dirty="0">
                <a:ea typeface="Tahoma" panose="020B0604030504040204" pitchFamily="34" charset="0"/>
                <a:cs typeface="Tahoma" panose="020B0604030504040204" pitchFamily="34" charset="0"/>
              </a:rPr>
              <a:t>et de </a:t>
            </a:r>
            <a:r>
              <a:rPr lang="fr-FR" sz="900" b="1" dirty="0">
                <a:ea typeface="Tahoma" panose="020B0604030504040204" pitchFamily="34" charset="0"/>
                <a:cs typeface="Tahoma" panose="020B0604030504040204" pitchFamily="34" charset="0"/>
              </a:rPr>
              <a:t>participation de la personne</a:t>
            </a:r>
            <a:r>
              <a:rPr lang="fr-FR" sz="900" dirty="0">
                <a:ea typeface="Tahoma" panose="020B0604030504040204" pitchFamily="34" charset="0"/>
                <a:cs typeface="Tahoma" panose="020B0604030504040204" pitchFamily="34" charset="0"/>
              </a:rPr>
              <a:t>.</a:t>
            </a:r>
          </a:p>
          <a:p>
            <a:r>
              <a:rPr lang="fr-FR" sz="900" dirty="0">
                <a:ea typeface="Tahoma" panose="020B0604030504040204" pitchFamily="34" charset="0"/>
                <a:cs typeface="Tahoma" panose="020B0604030504040204" pitchFamily="34" charset="0"/>
              </a:rPr>
              <a:t>4 objectifs généraux pour faire progresser l’accompagnement des personnes en situation d’handicap rare</a:t>
            </a:r>
          </a:p>
          <a:p>
            <a:pPr marL="633708" lvl="1" indent="-172830">
              <a:buFont typeface="Arial" panose="020B0604020202020204" pitchFamily="34" charset="0"/>
              <a:buChar char="•"/>
            </a:pPr>
            <a:r>
              <a:rPr lang="fr-FR" sz="900" dirty="0">
                <a:ea typeface="Tahoma" panose="020B0604030504040204" pitchFamily="34" charset="0"/>
                <a:cs typeface="Tahoma" panose="020B0604030504040204" pitchFamily="34" charset="0"/>
              </a:rPr>
              <a:t>Déployer </a:t>
            </a:r>
            <a:r>
              <a:rPr lang="fr-FR" sz="900" b="1" dirty="0">
                <a:ea typeface="Tahoma" panose="020B0604030504040204" pitchFamily="34" charset="0"/>
                <a:cs typeface="Tahoma" panose="020B0604030504040204" pitchFamily="34" charset="0"/>
              </a:rPr>
              <a:t>l’organisation intégrée </a:t>
            </a:r>
            <a:r>
              <a:rPr lang="fr-FR" sz="900" dirty="0">
                <a:ea typeface="Tahoma" panose="020B0604030504040204" pitchFamily="34" charset="0"/>
                <a:cs typeface="Tahoma" panose="020B0604030504040204" pitchFamily="34" charset="0"/>
              </a:rPr>
              <a:t>au sein des territoires (</a:t>
            </a:r>
            <a:r>
              <a:rPr lang="fr-FR" sz="900" dirty="0" err="1">
                <a:ea typeface="Tahoma" panose="020B0604030504040204" pitchFamily="34" charset="0"/>
                <a:cs typeface="Tahoma" panose="020B0604030504040204" pitchFamily="34" charset="0"/>
              </a:rPr>
              <a:t>ie</a:t>
            </a:r>
            <a:r>
              <a:rPr lang="fr-FR" sz="900" dirty="0">
                <a:ea typeface="Tahoma" panose="020B0604030504040204" pitchFamily="34" charset="0"/>
                <a:cs typeface="Tahoma" panose="020B0604030504040204" pitchFamily="34" charset="0"/>
              </a:rPr>
              <a:t> : unicité et cohérence de la réponse, quelle que soit la porte d’entrée)</a:t>
            </a:r>
          </a:p>
          <a:p>
            <a:pPr marL="633708" lvl="1" indent="-172830">
              <a:buFont typeface="Arial" panose="020B0604020202020204" pitchFamily="34" charset="0"/>
              <a:buChar char="•"/>
            </a:pPr>
            <a:r>
              <a:rPr lang="fr-FR" sz="900" dirty="0">
                <a:ea typeface="Tahoma" panose="020B0604030504040204" pitchFamily="34" charset="0"/>
                <a:cs typeface="Tahoma" panose="020B0604030504040204" pitchFamily="34" charset="0"/>
              </a:rPr>
              <a:t>Améliorer la qualité, la </a:t>
            </a:r>
            <a:r>
              <a:rPr lang="fr-FR" sz="900" b="1" dirty="0">
                <a:ea typeface="Tahoma" panose="020B0604030504040204" pitchFamily="34" charset="0"/>
                <a:cs typeface="Tahoma" panose="020B0604030504040204" pitchFamily="34" charset="0"/>
              </a:rPr>
              <a:t>continuité des parcours de vie </a:t>
            </a:r>
            <a:r>
              <a:rPr lang="fr-FR" sz="900" dirty="0">
                <a:ea typeface="Tahoma" panose="020B0604030504040204" pitchFamily="34" charset="0"/>
                <a:cs typeface="Tahoma" panose="020B0604030504040204" pitchFamily="34" charset="0"/>
              </a:rPr>
              <a:t>et l’accès aux ressources à tous les âges de la vie</a:t>
            </a:r>
          </a:p>
          <a:p>
            <a:pPr marL="633708" lvl="1" indent="-172830">
              <a:buFont typeface="Arial" panose="020B0604020202020204" pitchFamily="34" charset="0"/>
              <a:buChar char="•"/>
            </a:pPr>
            <a:r>
              <a:rPr lang="fr-FR" sz="900" dirty="0">
                <a:ea typeface="Tahoma" panose="020B0604030504040204" pitchFamily="34" charset="0"/>
                <a:cs typeface="Tahoma" panose="020B0604030504040204" pitchFamily="34" charset="0"/>
              </a:rPr>
              <a:t>Développer les </a:t>
            </a:r>
            <a:r>
              <a:rPr lang="fr-FR" sz="900" b="1" dirty="0">
                <a:ea typeface="Tahoma" panose="020B0604030504040204" pitchFamily="34" charset="0"/>
                <a:cs typeface="Tahoma" panose="020B0604030504040204" pitchFamily="34" charset="0"/>
              </a:rPr>
              <a:t>compétences</a:t>
            </a:r>
            <a:r>
              <a:rPr lang="fr-FR" sz="900" dirty="0">
                <a:ea typeface="Tahoma" panose="020B0604030504040204" pitchFamily="34" charset="0"/>
                <a:cs typeface="Tahoma" panose="020B0604030504040204" pitchFamily="34" charset="0"/>
              </a:rPr>
              <a:t> individuelles et collectives sur les situations de handicap rare</a:t>
            </a:r>
          </a:p>
          <a:p>
            <a:pPr marL="633708" lvl="1" indent="-172830">
              <a:buFont typeface="Arial" panose="020B0604020202020204" pitchFamily="34" charset="0"/>
              <a:buChar char="•"/>
            </a:pPr>
            <a:r>
              <a:rPr lang="fr-FR" sz="900" dirty="0">
                <a:ea typeface="Tahoma" panose="020B0604030504040204" pitchFamily="34" charset="0"/>
                <a:cs typeface="Tahoma" panose="020B0604030504040204" pitchFamily="34" charset="0"/>
              </a:rPr>
              <a:t>Améliorer la </a:t>
            </a:r>
            <a:r>
              <a:rPr lang="fr-FR" sz="900" b="1" dirty="0">
                <a:ea typeface="Tahoma" panose="020B0604030504040204" pitchFamily="34" charset="0"/>
                <a:cs typeface="Tahoma" panose="020B0604030504040204" pitchFamily="34" charset="0"/>
              </a:rPr>
              <a:t>connaissance</a:t>
            </a:r>
            <a:r>
              <a:rPr lang="fr-FR" sz="900" dirty="0">
                <a:ea typeface="Tahoma" panose="020B0604030504040204" pitchFamily="34" charset="0"/>
                <a:cs typeface="Tahoma" panose="020B0604030504040204" pitchFamily="34" charset="0"/>
              </a:rPr>
              <a:t>, promouvoir la recherche et la </a:t>
            </a:r>
            <a:r>
              <a:rPr lang="fr-FR" sz="900" b="1" dirty="0">
                <a:ea typeface="Tahoma" panose="020B0604030504040204" pitchFamily="34" charset="0"/>
                <a:cs typeface="Tahoma" panose="020B0604030504040204" pitchFamily="34" charset="0"/>
              </a:rPr>
              <a:t>culture partagée </a:t>
            </a:r>
            <a:r>
              <a:rPr lang="fr-FR" sz="900" dirty="0">
                <a:ea typeface="Tahoma" panose="020B0604030504040204" pitchFamily="34" charset="0"/>
                <a:cs typeface="Tahoma" panose="020B0604030504040204" pitchFamily="34" charset="0"/>
              </a:rPr>
              <a:t>sur les situations de handicap rare</a:t>
            </a:r>
          </a:p>
          <a:p>
            <a:r>
              <a:rPr lang="fr-FR" sz="900" dirty="0">
                <a:ea typeface="Tahoma" panose="020B0604030504040204" pitchFamily="34" charset="0"/>
                <a:cs typeface="Tahoma" panose="020B0604030504040204" pitchFamily="34" charset="0"/>
              </a:rPr>
              <a:t>3 principes énoncés dans la charte nationale Handicaps Rares :</a:t>
            </a:r>
          </a:p>
          <a:p>
            <a:pPr defTabSz="921756">
              <a:defRPr/>
            </a:pPr>
            <a:r>
              <a:rPr lang="fr-FR" sz="900" b="1" dirty="0">
                <a:ea typeface="Tahoma" panose="020B0604030504040204" pitchFamily="34" charset="0"/>
                <a:cs typeface="Tahoma" panose="020B0604030504040204" pitchFamily="34" charset="0"/>
              </a:rPr>
              <a:t>1er principe : La participation et l’expression de la personne, celles de sa famille et de son entourage et la reconnaissance de leurs savoirs et expertises spécifiques</a:t>
            </a:r>
            <a:endParaRPr lang="fr-FR" sz="900" dirty="0">
              <a:ea typeface="Tahoma" panose="020B0604030504040204" pitchFamily="34" charset="0"/>
              <a:cs typeface="Tahoma" panose="020B0604030504040204" pitchFamily="34" charset="0"/>
            </a:endParaRPr>
          </a:p>
          <a:p>
            <a:pPr defTabSz="921756">
              <a:defRPr/>
            </a:pPr>
            <a:r>
              <a:rPr lang="fr-FR" sz="900" b="1" dirty="0">
                <a:ea typeface="Tahoma" panose="020B0604030504040204" pitchFamily="34" charset="0"/>
                <a:cs typeface="Tahoma" panose="020B0604030504040204" pitchFamily="34" charset="0"/>
              </a:rPr>
              <a:t>2e principe : La logique d’intervention fondée sur les capacités et les potentialités de la personne reconnue comme actrice et partenaire</a:t>
            </a:r>
            <a:endParaRPr lang="fr-FR" sz="900" dirty="0">
              <a:ea typeface="Tahoma" panose="020B0604030504040204" pitchFamily="34" charset="0"/>
              <a:cs typeface="Tahoma" panose="020B0604030504040204" pitchFamily="34" charset="0"/>
            </a:endParaRPr>
          </a:p>
          <a:p>
            <a:pPr defTabSz="921756">
              <a:defRPr/>
            </a:pPr>
            <a:r>
              <a:rPr lang="fr-FR" sz="900" u="sng" dirty="0">
                <a:ea typeface="Tahoma" panose="020B0604030504040204" pitchFamily="34" charset="0"/>
                <a:cs typeface="Tahoma" panose="020B0604030504040204" pitchFamily="34" charset="0"/>
              </a:rPr>
              <a:t>Mais surtout, et nous concernant particulièrement aujourd’hui :</a:t>
            </a:r>
          </a:p>
          <a:p>
            <a:r>
              <a:rPr lang="fr-FR" sz="900" b="1" dirty="0">
                <a:ea typeface="Tahoma" panose="020B0604030504040204" pitchFamily="34" charset="0"/>
                <a:cs typeface="Tahoma" panose="020B0604030504040204" pitchFamily="34" charset="0"/>
              </a:rPr>
              <a:t>3</a:t>
            </a:r>
            <a:r>
              <a:rPr lang="fr-FR" sz="900" b="1" baseline="30000" dirty="0">
                <a:ea typeface="Tahoma" panose="020B0604030504040204" pitchFamily="34" charset="0"/>
                <a:cs typeface="Tahoma" panose="020B0604030504040204" pitchFamily="34" charset="0"/>
              </a:rPr>
              <a:t>e</a:t>
            </a:r>
            <a:r>
              <a:rPr lang="fr-FR" sz="900" b="1" dirty="0">
                <a:ea typeface="Tahoma" panose="020B0604030504040204" pitchFamily="34" charset="0"/>
                <a:cs typeface="Tahoma" panose="020B0604030504040204" pitchFamily="34" charset="0"/>
              </a:rPr>
              <a:t> principe : La coopération entre les acteurs, la complémentarité des actions et le décloisonnement entre professionnels</a:t>
            </a:r>
            <a:r>
              <a:rPr lang="fr-FR" sz="900" dirty="0">
                <a:ea typeface="Tahoma" panose="020B0604030504040204" pitchFamily="34" charset="0"/>
                <a:cs typeface="Tahoma" panose="020B0604030504040204" pitchFamily="34" charset="0"/>
              </a:rPr>
              <a:t>. Il s’agit de :</a:t>
            </a:r>
          </a:p>
          <a:p>
            <a:pPr marL="172830" indent="-172830">
              <a:buFont typeface="Arial" panose="020B0604020202020204" pitchFamily="34" charset="0"/>
              <a:buChar char="•"/>
            </a:pPr>
            <a:r>
              <a:rPr lang="fr-FR" sz="900" dirty="0">
                <a:ea typeface="Tahoma" panose="020B0604030504040204" pitchFamily="34" charset="0"/>
                <a:cs typeface="Tahoma" panose="020B0604030504040204" pitchFamily="34" charset="0"/>
              </a:rPr>
              <a:t>Contribuer à l'orientation et mobiliser toutes ressources et expertises nécessaires, en réponse aux besoins et à la mise en œuvre du projet de la personne dans une  logique de proximité et de </a:t>
            </a:r>
            <a:r>
              <a:rPr lang="fr-FR" sz="900" b="1" dirty="0">
                <a:ea typeface="Tahoma" panose="020B0604030504040204" pitchFamily="34" charset="0"/>
                <a:cs typeface="Tahoma" panose="020B0604030504040204" pitchFamily="34" charset="0"/>
              </a:rPr>
              <a:t>subsidiarité</a:t>
            </a:r>
            <a:r>
              <a:rPr lang="fr-FR" sz="900" dirty="0">
                <a:ea typeface="Tahoma" panose="020B0604030504040204" pitchFamily="34" charset="0"/>
                <a:cs typeface="Tahoma" panose="020B0604030504040204" pitchFamily="34" charset="0"/>
              </a:rPr>
              <a:t> (principe selon lequel la responsabilité d’une action publique revient à l’entité compétente la plus proche de ceux qui sont directement concernés par cette action. Ainsi, lorsqu’une situation excède les compétences d’une entité donnée, un autre niveau de compétence est mobilisé)</a:t>
            </a:r>
          </a:p>
          <a:p>
            <a:pPr marL="172830" indent="-172830">
              <a:buFont typeface="Arial" panose="020B0604020202020204" pitchFamily="34" charset="0"/>
              <a:buChar char="•"/>
            </a:pPr>
            <a:r>
              <a:rPr lang="fr-FR" sz="900" b="1" dirty="0">
                <a:ea typeface="Tahoma" panose="020B0604030504040204" pitchFamily="34" charset="0"/>
                <a:cs typeface="Tahoma" panose="020B0604030504040204" pitchFamily="34" charset="0"/>
              </a:rPr>
              <a:t>Capitaliser</a:t>
            </a:r>
            <a:r>
              <a:rPr lang="fr-FR" sz="900" dirty="0">
                <a:ea typeface="Tahoma" panose="020B0604030504040204" pitchFamily="34" charset="0"/>
                <a:cs typeface="Tahoma" panose="020B0604030504040204" pitchFamily="34" charset="0"/>
              </a:rPr>
              <a:t> les connaissances et développer le potentiel d’intervention local et les compétences collectives par la formation et l’appui aux pratiques professionnelles ;</a:t>
            </a:r>
          </a:p>
          <a:p>
            <a:pPr marL="172830" indent="-172830">
              <a:buFont typeface="Arial" panose="020B0604020202020204" pitchFamily="34" charset="0"/>
              <a:buChar char="•"/>
            </a:pPr>
            <a:r>
              <a:rPr lang="fr-FR" sz="900" dirty="0">
                <a:ea typeface="Tahoma" panose="020B0604030504040204" pitchFamily="34" charset="0"/>
                <a:cs typeface="Tahoma" panose="020B0604030504040204" pitchFamily="34" charset="0"/>
              </a:rPr>
              <a:t>Mettre en pratique la </a:t>
            </a:r>
            <a:r>
              <a:rPr lang="fr-FR" sz="900" b="1" dirty="0">
                <a:ea typeface="Tahoma" panose="020B0604030504040204" pitchFamily="34" charset="0"/>
                <a:cs typeface="Tahoma" panose="020B0604030504040204" pitchFamily="34" charset="0"/>
              </a:rPr>
              <a:t>coresponsabilité</a:t>
            </a:r>
            <a:r>
              <a:rPr lang="fr-FR" sz="900" dirty="0">
                <a:ea typeface="Tahoma" panose="020B0604030504040204" pitchFamily="34" charset="0"/>
                <a:cs typeface="Tahoma" panose="020B0604030504040204" pitchFamily="34" charset="0"/>
              </a:rPr>
              <a:t> institutionnelle et professionnelle au sein du réseau et entre champs social, sanitaire et médico-social (coresponsabilité entendue comme un engagement éthique, en l’occurrence, celui de se mobiliser solidairement vis-à-vis des personnes en situation de handicap rare, d’éviter le renvoi de responsabilité).</a:t>
            </a:r>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2</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1610119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r>
              <a:rPr lang="fr-FR" sz="900" dirty="0">
                <a:latin typeface="Tahoma" panose="020B0604030504040204" pitchFamily="34" charset="0"/>
                <a:ea typeface="Tahoma" panose="020B0604030504040204" pitchFamily="34" charset="0"/>
                <a:cs typeface="Tahoma" panose="020B0604030504040204" pitchFamily="34" charset="0"/>
              </a:rPr>
              <a:t>Le schéma national s’appuie sur : 4 CNR, 13 ERHR et… de nombreux partenaires : filières MR (et CR/CC), CRA, secteur sanitaire notamment psychiatrique, MDPH, familles et aidants, associations…</a:t>
            </a:r>
          </a:p>
          <a:p>
            <a:r>
              <a:rPr lang="fr-FR" sz="900" dirty="0">
                <a:latin typeface="Tahoma" panose="020B0604030504040204" pitchFamily="34" charset="0"/>
                <a:ea typeface="Tahoma" panose="020B0604030504040204" pitchFamily="34" charset="0"/>
                <a:cs typeface="Tahoma" panose="020B0604030504040204" pitchFamily="34" charset="0"/>
              </a:rPr>
              <a:t>Les 4 CNR :</a:t>
            </a:r>
          </a:p>
          <a:p>
            <a:r>
              <a:rPr lang="fr-FR" sz="900" b="1" dirty="0">
                <a:latin typeface="Tahoma" panose="020B0604030504040204" pitchFamily="34" charset="0"/>
                <a:ea typeface="Tahoma" panose="020B0604030504040204" pitchFamily="34" charset="0"/>
                <a:cs typeface="Tahoma" panose="020B0604030504040204" pitchFamily="34" charset="0"/>
              </a:rPr>
              <a:t>Le Centre Robert Laplane </a:t>
            </a:r>
            <a:r>
              <a:rPr lang="fr-FR" sz="900" dirty="0">
                <a:latin typeface="Tahoma" panose="020B0604030504040204" pitchFamily="34" charset="0"/>
                <a:ea typeface="Tahoma" panose="020B0604030504040204" pitchFamily="34" charset="0"/>
                <a:cs typeface="Tahoma" panose="020B0604030504040204" pitchFamily="34" charset="0"/>
              </a:rPr>
              <a:t>s’adresse à des personnes qui ont en commun de présenter des troubles de la parole et/ou du langage qui entravent leur accès à la langue et induisent des difficultés majeures de communication : des enfants ou adultes sourds qui présentent des déficiences associées à leur surdité et des enfants ou adultes atteints de troubles complexes de langage (TCL) associés à d’autres déficiences ou pathologies. </a:t>
            </a:r>
          </a:p>
          <a:p>
            <a:r>
              <a:rPr lang="fr-FR" sz="900" b="1" dirty="0">
                <a:latin typeface="Tahoma" panose="020B0604030504040204" pitchFamily="34" charset="0"/>
                <a:ea typeface="Tahoma" panose="020B0604030504040204" pitchFamily="34" charset="0"/>
                <a:cs typeface="Tahoma" panose="020B0604030504040204" pitchFamily="34" charset="0"/>
              </a:rPr>
              <a:t>Le CRESAM </a:t>
            </a:r>
            <a:r>
              <a:rPr lang="fr-FR" sz="900" dirty="0">
                <a:latin typeface="Tahoma" panose="020B0604030504040204" pitchFamily="34" charset="0"/>
                <a:ea typeface="Tahoma" panose="020B0604030504040204" pitchFamily="34" charset="0"/>
                <a:cs typeface="Tahoma" panose="020B0604030504040204" pitchFamily="34" charset="0"/>
              </a:rPr>
              <a:t>est une structure au service des enfants et adultes atteints de la double déficience sensorielle (surdicécité). </a:t>
            </a:r>
          </a:p>
          <a:p>
            <a:r>
              <a:rPr lang="fr-FR" sz="900" b="1" dirty="0">
                <a:latin typeface="Tahoma" panose="020B0604030504040204" pitchFamily="34" charset="0"/>
                <a:ea typeface="Tahoma" panose="020B0604030504040204" pitchFamily="34" charset="0"/>
                <a:cs typeface="Tahoma" panose="020B0604030504040204" pitchFamily="34" charset="0"/>
              </a:rPr>
              <a:t>La Pépinière </a:t>
            </a:r>
            <a:r>
              <a:rPr lang="fr-FR" sz="900" dirty="0">
                <a:latin typeface="Tahoma" panose="020B0604030504040204" pitchFamily="34" charset="0"/>
                <a:ea typeface="Tahoma" panose="020B0604030504040204" pitchFamily="34" charset="0"/>
                <a:cs typeface="Tahoma" panose="020B0604030504040204" pitchFamily="34" charset="0"/>
              </a:rPr>
              <a:t>est dédié aux enfants et adultes déficients visuels (cécité, malvoyance) ou atteints de troubles </a:t>
            </a:r>
            <a:r>
              <a:rPr lang="fr-FR" sz="900" dirty="0" err="1">
                <a:latin typeface="Tahoma" panose="020B0604030504040204" pitchFamily="34" charset="0"/>
                <a:ea typeface="Tahoma" panose="020B0604030504040204" pitchFamily="34" charset="0"/>
                <a:cs typeface="Tahoma" panose="020B0604030504040204" pitchFamily="34" charset="0"/>
              </a:rPr>
              <a:t>neurovisuels</a:t>
            </a:r>
            <a:r>
              <a:rPr lang="fr-FR" sz="900" dirty="0">
                <a:latin typeface="Tahoma" panose="020B0604030504040204" pitchFamily="34" charset="0"/>
                <a:ea typeface="Tahoma" panose="020B0604030504040204" pitchFamily="34" charset="0"/>
                <a:cs typeface="Tahoma" panose="020B0604030504040204" pitchFamily="34" charset="0"/>
              </a:rPr>
              <a:t> avec déficiences et troubles associés. </a:t>
            </a:r>
          </a:p>
          <a:p>
            <a:r>
              <a:rPr lang="fr-FR" sz="900" b="1" dirty="0">
                <a:latin typeface="Tahoma" panose="020B0604030504040204" pitchFamily="34" charset="0"/>
                <a:ea typeface="Tahoma" panose="020B0604030504040204" pitchFamily="34" charset="0"/>
                <a:cs typeface="Tahoma" panose="020B0604030504040204" pitchFamily="34" charset="0"/>
              </a:rPr>
              <a:t>FAHRES </a:t>
            </a:r>
            <a:r>
              <a:rPr lang="fr-FR" sz="900" dirty="0">
                <a:latin typeface="Tahoma" panose="020B0604030504040204" pitchFamily="34" charset="0"/>
                <a:ea typeface="Tahoma" panose="020B0604030504040204" pitchFamily="34" charset="0"/>
                <a:cs typeface="Tahoma" panose="020B0604030504040204" pitchFamily="34" charset="0"/>
              </a:rPr>
              <a:t>a pour mission d’améliorer la qualité de vie des personnes atteintes d’une ou plusieurs déficiences graves et d’une épilepsie sévère, et celle de leurs familles; de favoriser leur autonomie et leur protection, l’exercice de la citoyenneté, la prévention des exclusions et la correction de leurs effets</a:t>
            </a:r>
          </a:p>
          <a:p>
            <a:endParaRPr lang="fr-FR" sz="900" b="1" dirty="0">
              <a:latin typeface="Tahoma" panose="020B0604030504040204" pitchFamily="34" charset="0"/>
              <a:ea typeface="Tahoma" panose="020B0604030504040204" pitchFamily="34" charset="0"/>
              <a:cs typeface="Tahoma" panose="020B0604030504040204" pitchFamily="34" charset="0"/>
            </a:endParaRPr>
          </a:p>
          <a:p>
            <a:r>
              <a:rPr lang="fr-FR" sz="900" b="1" dirty="0">
                <a:latin typeface="Tahoma" panose="020B0604030504040204" pitchFamily="34" charset="0"/>
                <a:ea typeface="Tahoma" panose="020B0604030504040204" pitchFamily="34" charset="0"/>
                <a:cs typeface="Tahoma" panose="020B0604030504040204" pitchFamily="34" charset="0"/>
              </a:rPr>
              <a:t>Les ERHR</a:t>
            </a:r>
            <a:r>
              <a:rPr lang="fr-FR" sz="900" dirty="0">
                <a:latin typeface="Tahoma" panose="020B0604030504040204" pitchFamily="34" charset="0"/>
                <a:ea typeface="Tahoma" panose="020B0604030504040204" pitchFamily="34" charset="0"/>
                <a:cs typeface="Tahoma" panose="020B0604030504040204" pitchFamily="34" charset="0"/>
              </a:rPr>
              <a:t> : avec des configurations et ressources différentes selon les territoires (mais des missions communes, voir après)</a:t>
            </a:r>
          </a:p>
          <a:p>
            <a:pPr marL="172830" indent="-172830">
              <a:buFont typeface="Arial" panose="020B0604020202020204" pitchFamily="34" charset="0"/>
              <a:buChar char="•"/>
            </a:pPr>
            <a:r>
              <a:rPr lang="fr-FR" sz="900" dirty="0">
                <a:latin typeface="Tahoma" panose="020B0604030504040204" pitchFamily="34" charset="0"/>
                <a:ea typeface="Tahoma" panose="020B0604030504040204" pitchFamily="34" charset="0"/>
                <a:cs typeface="Tahoma" panose="020B0604030504040204" pitchFamily="34" charset="0"/>
              </a:rPr>
              <a:t>Languedoc-Roussillon : portée par le CSDA 34 avec…</a:t>
            </a:r>
          </a:p>
          <a:p>
            <a:pPr marL="172830" indent="-172830">
              <a:buFont typeface="Arial" panose="020B0604020202020204" pitchFamily="34" charset="0"/>
              <a:buChar char="•"/>
            </a:pPr>
            <a:r>
              <a:rPr lang="fr-FR" sz="900" dirty="0">
                <a:latin typeface="Tahoma" panose="020B0604030504040204" pitchFamily="34" charset="0"/>
                <a:ea typeface="Tahoma" panose="020B0604030504040204" pitchFamily="34" charset="0"/>
                <a:cs typeface="Tahoma" panose="020B0604030504040204" pitchFamily="34" charset="0"/>
              </a:rPr>
              <a:t>Midi-Pyrénées : portée par l’IJA avec plusieurs partenaires fondateurs (CHU Toulouse, Bon Sauveur d’Albi, ARSEAA, APF, ASEI, </a:t>
            </a:r>
            <a:r>
              <a:rPr lang="fr-FR" sz="900" dirty="0" err="1">
                <a:latin typeface="Tahoma" panose="020B0604030504040204" pitchFamily="34" charset="0"/>
                <a:ea typeface="Tahoma" panose="020B0604030504040204" pitchFamily="34" charset="0"/>
                <a:cs typeface="Tahoma" panose="020B0604030504040204" pitchFamily="34" charset="0"/>
              </a:rPr>
              <a:t>Amefpa</a:t>
            </a:r>
            <a:r>
              <a:rPr lang="fr-FR" sz="900" dirty="0">
                <a:latin typeface="Tahoma" panose="020B0604030504040204" pitchFamily="34" charset="0"/>
                <a:ea typeface="Tahoma" panose="020B0604030504040204" pitchFamily="34" charset="0"/>
                <a:cs typeface="Tahoma" panose="020B0604030504040204" pitchFamily="34" charset="0"/>
              </a:rPr>
              <a:t>, PEP09, MECS </a:t>
            </a:r>
            <a:r>
              <a:rPr lang="fr-FR" sz="900" dirty="0" err="1">
                <a:latin typeface="Tahoma" panose="020B0604030504040204" pitchFamily="34" charset="0"/>
                <a:ea typeface="Tahoma" panose="020B0604030504040204" pitchFamily="34" charset="0"/>
                <a:cs typeface="Tahoma" panose="020B0604030504040204" pitchFamily="34" charset="0"/>
              </a:rPr>
              <a:t>Castelnouvel</a:t>
            </a:r>
            <a:r>
              <a:rPr lang="fr-FR" sz="900" dirty="0">
                <a:latin typeface="Tahoma" panose="020B0604030504040204" pitchFamily="34" charset="0"/>
                <a:ea typeface="Tahoma" panose="020B0604030504040204" pitchFamily="34" charset="0"/>
                <a:cs typeface="Tahoma" panose="020B0604030504040204" pitchFamily="34" charset="0"/>
              </a:rPr>
              <a:t>…) et d’autres partenaires qui se sont associés (CDDS 12, APAJH 46, ADAPEI12-82..) et permettant un meilleur déploiement sur l’ensemble du territoire</a:t>
            </a:r>
          </a:p>
          <a:p>
            <a:pPr marL="172830" indent="-172830">
              <a:buFont typeface="Arial" panose="020B0604020202020204" pitchFamily="34" charset="0"/>
              <a:buChar char="•"/>
            </a:pPr>
            <a:endParaRPr lang="fr-FR" sz="900" b="1" dirty="0">
              <a:latin typeface="Tahoma" panose="020B0604030504040204" pitchFamily="34" charset="0"/>
              <a:ea typeface="Tahoma" panose="020B0604030504040204" pitchFamily="34" charset="0"/>
              <a:cs typeface="Tahoma" panose="020B0604030504040204" pitchFamily="34" charset="0"/>
            </a:endParaRPr>
          </a:p>
          <a:p>
            <a:endParaRPr lang="fr-FR" sz="9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3</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3833903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r>
              <a:rPr lang="fr-FR" sz="900" b="1" dirty="0">
                <a:latin typeface="Tahoma" panose="020B0604030504040204" pitchFamily="34" charset="0"/>
                <a:ea typeface="Tahoma" panose="020B0604030504040204" pitchFamily="34" charset="0"/>
                <a:cs typeface="Tahoma" panose="020B0604030504040204" pitchFamily="34" charset="0"/>
              </a:rPr>
              <a:t>Les missions des Equipes Relais </a:t>
            </a:r>
          </a:p>
          <a:p>
            <a:r>
              <a:rPr lang="fr-FR" sz="900" dirty="0">
                <a:latin typeface="Tahoma" panose="020B0604030504040204" pitchFamily="34" charset="0"/>
                <a:ea typeface="Tahoma" panose="020B0604030504040204" pitchFamily="34" charset="0"/>
                <a:cs typeface="Tahoma" panose="020B0604030504040204" pitchFamily="34" charset="0"/>
              </a:rPr>
              <a:t>Aparté : le 3</a:t>
            </a:r>
            <a:r>
              <a:rPr lang="fr-FR" sz="900" baseline="30000" dirty="0">
                <a:latin typeface="Tahoma" panose="020B0604030504040204" pitchFamily="34" charset="0"/>
                <a:ea typeface="Tahoma" panose="020B0604030504040204" pitchFamily="34" charset="0"/>
                <a:cs typeface="Tahoma" panose="020B0604030504040204" pitchFamily="34" charset="0"/>
              </a:rPr>
              <a:t>ème</a:t>
            </a:r>
            <a:r>
              <a:rPr lang="fr-FR" sz="900" dirty="0">
                <a:latin typeface="Tahoma" panose="020B0604030504040204" pitchFamily="34" charset="0"/>
                <a:ea typeface="Tahoma" panose="020B0604030504040204" pitchFamily="34" charset="0"/>
                <a:cs typeface="Tahoma" panose="020B0604030504040204" pitchFamily="34" charset="0"/>
              </a:rPr>
              <a:t> axe relatif aux connaissances et à la formation : fait aussi écho à la collaboration entre le dispositif intégré et </a:t>
            </a:r>
            <a:r>
              <a:rPr lang="fr-FR" sz="900" b="1" dirty="0">
                <a:latin typeface="Tahoma" panose="020B0604030504040204" pitchFamily="34" charset="0"/>
                <a:ea typeface="Tahoma" panose="020B0604030504040204" pitchFamily="34" charset="0"/>
                <a:cs typeface="Tahoma" panose="020B0604030504040204" pitchFamily="34" charset="0"/>
              </a:rPr>
              <a:t>l’ANESM</a:t>
            </a:r>
            <a:r>
              <a:rPr lang="fr-FR" sz="900" dirty="0">
                <a:latin typeface="Tahoma" panose="020B0604030504040204" pitchFamily="34" charset="0"/>
                <a:ea typeface="Tahoma" panose="020B0604030504040204" pitchFamily="34" charset="0"/>
                <a:cs typeface="Tahoma" panose="020B0604030504040204" pitchFamily="34" charset="0"/>
              </a:rPr>
              <a:t>, puisque nous sommes en mesure à la fois de </a:t>
            </a:r>
            <a:r>
              <a:rPr lang="fr-FR" sz="900" b="1" dirty="0">
                <a:latin typeface="Tahoma" panose="020B0604030504040204" pitchFamily="34" charset="0"/>
                <a:ea typeface="Tahoma" panose="020B0604030504040204" pitchFamily="34" charset="0"/>
                <a:cs typeface="Tahoma" panose="020B0604030504040204" pitchFamily="34" charset="0"/>
              </a:rPr>
              <a:t>contribuer à l’élaboration </a:t>
            </a:r>
            <a:r>
              <a:rPr lang="fr-FR" sz="900" dirty="0">
                <a:latin typeface="Tahoma" panose="020B0604030504040204" pitchFamily="34" charset="0"/>
                <a:ea typeface="Tahoma" panose="020B0604030504040204" pitchFamily="34" charset="0"/>
                <a:cs typeface="Tahoma" panose="020B0604030504040204" pitchFamily="34" charset="0"/>
              </a:rPr>
              <a:t>des recommandations (comme c’est déjà le cas avec les CNR-HR), mais aussi en mesure </a:t>
            </a:r>
            <a:r>
              <a:rPr lang="fr-FR" sz="900" b="1" dirty="0">
                <a:latin typeface="Tahoma" panose="020B0604030504040204" pitchFamily="34" charset="0"/>
                <a:ea typeface="Tahoma" panose="020B0604030504040204" pitchFamily="34" charset="0"/>
                <a:cs typeface="Tahoma" panose="020B0604030504040204" pitchFamily="34" charset="0"/>
              </a:rPr>
              <a:t>d’utiliser et de diffuser ces recommandations</a:t>
            </a:r>
            <a:r>
              <a:rPr lang="fr-FR" sz="900" dirty="0">
                <a:latin typeface="Tahoma" panose="020B0604030504040204" pitchFamily="34" charset="0"/>
                <a:ea typeface="Tahoma" panose="020B0604030504040204" pitchFamily="34" charset="0"/>
                <a:cs typeface="Tahoma" panose="020B0604030504040204" pitchFamily="34" charset="0"/>
              </a:rPr>
              <a:t>. C’est ainsi que les ERHR ont décidé d’organiser avec l’ANESM (et les CREAI) des journées autour des comportements problèmes, sur l’ensemble des régions.</a:t>
            </a:r>
          </a:p>
          <a:p>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L’équipe relais est un </a:t>
            </a:r>
            <a:r>
              <a:rPr lang="fr-FR" sz="900" b="1" dirty="0">
                <a:solidFill>
                  <a:srgbClr val="991B80"/>
                </a:solidFill>
                <a:latin typeface="Tahoma" panose="020B0604030504040204" pitchFamily="34" charset="0"/>
                <a:ea typeface="Tahoma" panose="020B0604030504040204" pitchFamily="34" charset="0"/>
                <a:cs typeface="Tahoma" panose="020B0604030504040204" pitchFamily="34" charset="0"/>
              </a:rPr>
              <a:t>point d’entrée </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pour les professionnels et les personnes en situation de HR dans le but de : </a:t>
            </a:r>
          </a:p>
          <a:p>
            <a:pPr marL="172830" indent="-172830">
              <a:buFont typeface="Arial" panose="020B0604020202020204" pitchFamily="34" charset="0"/>
              <a:buChar char="•"/>
            </a:pPr>
            <a:r>
              <a:rPr lang="fr-FR" sz="900" b="1" dirty="0">
                <a:solidFill>
                  <a:srgbClr val="991B80"/>
                </a:solidFill>
                <a:latin typeface="Tahoma" panose="020B0604030504040204" pitchFamily="34" charset="0"/>
                <a:ea typeface="Tahoma" panose="020B0604030504040204" pitchFamily="34" charset="0"/>
                <a:cs typeface="Tahoma" panose="020B0604030504040204" pitchFamily="34" charset="0"/>
              </a:rPr>
              <a:t>Faciliter et assurer le suivi </a:t>
            </a:r>
            <a:r>
              <a:rPr lang="fr-FR" sz="900" dirty="0">
                <a:solidFill>
                  <a:srgbClr val="991B80"/>
                </a:solidFill>
                <a:latin typeface="Tahoma" panose="020B0604030504040204" pitchFamily="34" charset="0"/>
                <a:ea typeface="Tahoma" panose="020B0604030504040204" pitchFamily="34" charset="0"/>
                <a:cs typeface="Tahoma" panose="020B0604030504040204" pitchFamily="34" charset="0"/>
              </a:rPr>
              <a:t>de</a:t>
            </a:r>
            <a:r>
              <a:rPr lang="fr-FR" sz="900" b="1" dirty="0">
                <a:solidFill>
                  <a:srgbClr val="991B80"/>
                </a:solidFill>
                <a:latin typeface="Tahoma" panose="020B0604030504040204" pitchFamily="34" charset="0"/>
                <a:ea typeface="Tahoma" panose="020B0604030504040204" pitchFamily="34" charset="0"/>
                <a:cs typeface="Tahoma" panose="020B0604030504040204" pitchFamily="34" charset="0"/>
              </a:rPr>
              <a:t> leur parcours de soins </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et d’accompagnement</a:t>
            </a:r>
          </a:p>
          <a:p>
            <a:pPr marL="172830" indent="-172830">
              <a:buFont typeface="Arial" panose="020B0604020202020204" pitchFamily="34" charset="0"/>
              <a:buChar char="•"/>
            </a:pPr>
            <a:r>
              <a:rPr lang="fr-FR" sz="900" b="1" dirty="0">
                <a:solidFill>
                  <a:srgbClr val="991B80"/>
                </a:solidFill>
                <a:latin typeface="Tahoma" panose="020B0604030504040204" pitchFamily="34" charset="0"/>
                <a:ea typeface="Tahoma" panose="020B0604030504040204" pitchFamily="34" charset="0"/>
                <a:cs typeface="Tahoma" panose="020B0604030504040204" pitchFamily="34" charset="0"/>
              </a:rPr>
              <a:t>Faciliter la coordination et la cohérence de l’action </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des différents intervenants</a:t>
            </a:r>
          </a:p>
          <a:p>
            <a:pPr defTabSz="921756">
              <a:defRPr/>
            </a:pP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L’équipe relais va </a:t>
            </a:r>
            <a:r>
              <a:rPr lang="fr-FR" sz="900" b="1" dirty="0">
                <a:solidFill>
                  <a:srgbClr val="991B80"/>
                </a:solidFill>
                <a:latin typeface="Tahoma" panose="020B0604030504040204" pitchFamily="34" charset="0"/>
                <a:ea typeface="Tahoma" panose="020B0604030504040204" pitchFamily="34" charset="0"/>
                <a:cs typeface="Tahoma" panose="020B0604030504040204" pitchFamily="34" charset="0"/>
              </a:rPr>
              <a:t>soutenir les acteurs de proximité </a:t>
            </a:r>
            <a:r>
              <a:rPr lang="fr-FR" sz="900" dirty="0">
                <a:solidFill>
                  <a:srgbClr val="991B80"/>
                </a:solidFill>
                <a:latin typeface="Tahoma" panose="020B0604030504040204" pitchFamily="34" charset="0"/>
                <a:ea typeface="Tahoma" panose="020B0604030504040204" pitchFamily="34" charset="0"/>
                <a:cs typeface="Tahoma" panose="020B0604030504040204" pitchFamily="34" charset="0"/>
              </a:rPr>
              <a:t>afin de </a:t>
            </a:r>
            <a:r>
              <a:rPr lang="fr-FR" sz="900" b="1" dirty="0">
                <a:solidFill>
                  <a:srgbClr val="991B80"/>
                </a:solidFill>
                <a:latin typeface="Tahoma" panose="020B0604030504040204" pitchFamily="34" charset="0"/>
                <a:ea typeface="Tahoma" panose="020B0604030504040204" pitchFamily="34" charset="0"/>
                <a:cs typeface="Tahoma" panose="020B0604030504040204" pitchFamily="34" charset="0"/>
              </a:rPr>
              <a:t>proposer les solutions les mieux adaptées</a:t>
            </a:r>
            <a:r>
              <a:rPr lang="fr-FR" sz="900" dirty="0">
                <a:latin typeface="Tahoma" panose="020B0604030504040204" pitchFamily="34" charset="0"/>
                <a:ea typeface="Tahoma" panose="020B0604030504040204" pitchFamily="34" charset="0"/>
                <a:cs typeface="Tahoma" panose="020B0604030504040204" pitchFamily="34" charset="0"/>
              </a:rPr>
              <a:t> </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à l’accompagnement de la personne en situation de handicaps rares.</a:t>
            </a:r>
          </a:p>
          <a:p>
            <a:pPr defTabSz="921756">
              <a:defRPr/>
            </a:pP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Comme on le voit sur cette diapo, les missions de l’Equipe Relais peuvent aussi être découpées en :</a:t>
            </a:r>
          </a:p>
          <a:p>
            <a:pPr marL="172830" indent="-172830" defTabSz="921756">
              <a:buFont typeface="Arial" panose="020B0604020202020204" pitchFamily="34" charset="0"/>
              <a:buChar char="•"/>
              <a:defRPr/>
            </a:pPr>
            <a:r>
              <a:rPr lang="fr-FR" sz="900" b="1" dirty="0">
                <a:solidFill>
                  <a:srgbClr val="184B99"/>
                </a:solidFill>
                <a:latin typeface="Tahoma" panose="020B0604030504040204" pitchFamily="34" charset="0"/>
                <a:ea typeface="Tahoma" panose="020B0604030504040204" pitchFamily="34" charset="0"/>
                <a:cs typeface="Tahoma" panose="020B0604030504040204" pitchFamily="34" charset="0"/>
              </a:rPr>
              <a:t>Actions individuelles</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 : accompagnement de situation, appui à l’évaluation, à la mise en œuvre d’un projet individualisé…</a:t>
            </a:r>
          </a:p>
          <a:p>
            <a:pPr marL="172830" indent="-172830" defTabSz="921756">
              <a:buFont typeface="Arial" panose="020B0604020202020204" pitchFamily="34" charset="0"/>
              <a:buChar char="•"/>
              <a:defRPr/>
            </a:pPr>
            <a:r>
              <a:rPr lang="fr-FR" sz="900" b="1" dirty="0">
                <a:solidFill>
                  <a:srgbClr val="184B99"/>
                </a:solidFill>
                <a:latin typeface="Tahoma" panose="020B0604030504040204" pitchFamily="34" charset="0"/>
                <a:ea typeface="Tahoma" panose="020B0604030504040204" pitchFamily="34" charset="0"/>
                <a:cs typeface="Tahoma" panose="020B0604030504040204" pitchFamily="34" charset="0"/>
              </a:rPr>
              <a:t>Actions collectives </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 formation, partage des connaissances, animation de réseau…</a:t>
            </a:r>
          </a:p>
          <a:p>
            <a:pPr defTabSz="921756">
              <a:defRPr/>
            </a:pP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Or, ce que nous souhaitons souligner, aujourd’hui tout particulièrement, c’est la </a:t>
            </a:r>
            <a:r>
              <a:rPr lang="fr-FR" sz="900" b="1" dirty="0">
                <a:solidFill>
                  <a:srgbClr val="184B99"/>
                </a:solidFill>
                <a:latin typeface="Tahoma" panose="020B0604030504040204" pitchFamily="34" charset="0"/>
                <a:ea typeface="Tahoma" panose="020B0604030504040204" pitchFamily="34" charset="0"/>
                <a:cs typeface="Tahoma" panose="020B0604030504040204" pitchFamily="34" charset="0"/>
              </a:rPr>
              <a:t>nécessaire complémentarité et articulation à organiser entre les accompagnement individuels et la construction d’une compétence collective.</a:t>
            </a:r>
          </a:p>
          <a:p>
            <a:pPr defTabSz="921756">
              <a:defRPr/>
            </a:pP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Car, par définition, dans le champ du handicap rare plus qu’ailleurs, les réponses sont </a:t>
            </a:r>
            <a:r>
              <a:rPr lang="fr-FR" sz="900" b="1" dirty="0">
                <a:solidFill>
                  <a:srgbClr val="184B99"/>
                </a:solidFill>
                <a:latin typeface="Tahoma" panose="020B0604030504040204" pitchFamily="34" charset="0"/>
                <a:ea typeface="Tahoma" panose="020B0604030504040204" pitchFamily="34" charset="0"/>
                <a:cs typeface="Tahoma" panose="020B0604030504040204" pitchFamily="34" charset="0"/>
              </a:rPr>
              <a:t>à inventer</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 </a:t>
            </a:r>
            <a:r>
              <a:rPr lang="fr-FR" sz="900" b="1" dirty="0">
                <a:solidFill>
                  <a:srgbClr val="184B99"/>
                </a:solidFill>
                <a:latin typeface="Tahoma" panose="020B0604030504040204" pitchFamily="34" charset="0"/>
                <a:ea typeface="Tahoma" panose="020B0604030504040204" pitchFamily="34" charset="0"/>
                <a:cs typeface="Tahoma" panose="020B0604030504040204" pitchFamily="34" charset="0"/>
              </a:rPr>
              <a:t>à construire collectivement</a:t>
            </a: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 à remettre régulièrement en question, à partager et capitaliser.  En mobilisant l’ensemble des acteurs concernés. Y compris les aidants. Et les acteurs institutionnels.</a:t>
            </a:r>
          </a:p>
          <a:p>
            <a:pPr defTabSz="921756">
              <a:defRPr/>
            </a:pP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D’où la nécessaire précision qui va suivre : qu’entend-on par handicap rare ? Et quels questionnements spécifiques cela soulève face aux comportements problèmes ?</a:t>
            </a:r>
          </a:p>
          <a:p>
            <a:pPr defTabSz="921756">
              <a:defRPr/>
            </a:pPr>
            <a:r>
              <a:rPr lang="fr-FR" sz="900" dirty="0">
                <a:solidFill>
                  <a:srgbClr val="184B99"/>
                </a:solidFill>
                <a:latin typeface="Tahoma" panose="020B0604030504040204" pitchFamily="34" charset="0"/>
                <a:ea typeface="Tahoma" panose="020B0604030504040204" pitchFamily="34" charset="0"/>
                <a:cs typeface="Tahoma" panose="020B0604030504040204" pitchFamily="34" charset="0"/>
              </a:rPr>
              <a:t>Eventuellement :</a:t>
            </a:r>
          </a:p>
          <a:p>
            <a:r>
              <a:rPr lang="fr-FR" sz="900" b="1" dirty="0">
                <a:latin typeface="Tahoma" panose="020B0604030504040204" pitchFamily="34" charset="0"/>
                <a:ea typeface="Tahoma" panose="020B0604030504040204" pitchFamily="34" charset="0"/>
                <a:cs typeface="Tahoma" panose="020B0604030504040204" pitchFamily="34" charset="0"/>
              </a:rPr>
              <a:t>Une équipe au service du territoire </a:t>
            </a:r>
            <a:endParaRPr lang="fr-FR" sz="900" dirty="0">
              <a:latin typeface="Tahoma" panose="020B0604030504040204" pitchFamily="34" charset="0"/>
              <a:ea typeface="Tahoma" panose="020B0604030504040204" pitchFamily="34" charset="0"/>
              <a:cs typeface="Tahoma" panose="020B0604030504040204" pitchFamily="34" charset="0"/>
            </a:endParaRPr>
          </a:p>
          <a:p>
            <a:r>
              <a:rPr lang="fr-FR" sz="900" dirty="0">
                <a:latin typeface="Tahoma" panose="020B0604030504040204" pitchFamily="34" charset="0"/>
                <a:ea typeface="Tahoma" panose="020B0604030504040204" pitchFamily="34" charset="0"/>
                <a:cs typeface="Tahoma" panose="020B0604030504040204" pitchFamily="34" charset="0"/>
              </a:rPr>
              <a:t>•Rôle de lien, d’interface, de relais de proximité et d’animation régionale </a:t>
            </a:r>
          </a:p>
          <a:p>
            <a:r>
              <a:rPr lang="fr-FR" sz="900" dirty="0">
                <a:latin typeface="Tahoma" panose="020B0604030504040204" pitchFamily="34" charset="0"/>
                <a:ea typeface="Tahoma" panose="020B0604030504040204" pitchFamily="34" charset="0"/>
                <a:cs typeface="Tahoma" panose="020B0604030504040204" pitchFamily="34" charset="0"/>
              </a:rPr>
              <a:t>•Equipe « généraliste » du HR </a:t>
            </a:r>
          </a:p>
          <a:p>
            <a:r>
              <a:rPr lang="fr-FR" sz="900" dirty="0">
                <a:latin typeface="Tahoma" panose="020B0604030504040204" pitchFamily="34" charset="0"/>
                <a:ea typeface="Tahoma" panose="020B0604030504040204" pitchFamily="34" charset="0"/>
                <a:cs typeface="Tahoma" panose="020B0604030504040204" pitchFamily="34" charset="0"/>
              </a:rPr>
              <a:t>•Connaissance du territoire et diagnostic des ressources : plateaux techniques, compétences spécifiques des professionnels </a:t>
            </a:r>
          </a:p>
          <a:p>
            <a:r>
              <a:rPr lang="fr-FR" sz="900" dirty="0">
                <a:latin typeface="Tahoma" panose="020B0604030504040204" pitchFamily="34" charset="0"/>
                <a:ea typeface="Tahoma" panose="020B0604030504040204" pitchFamily="34" charset="0"/>
                <a:cs typeface="Tahoma" panose="020B0604030504040204" pitchFamily="34" charset="0"/>
              </a:rPr>
              <a:t>•Mise en réseau, coopération </a:t>
            </a:r>
          </a:p>
          <a:p>
            <a:r>
              <a:rPr lang="fr-FR" sz="900" dirty="0">
                <a:latin typeface="Tahoma" panose="020B0604030504040204" pitchFamily="34" charset="0"/>
                <a:ea typeface="Tahoma" panose="020B0604030504040204" pitchFamily="34" charset="0"/>
                <a:cs typeface="Tahoma" panose="020B0604030504040204" pitchFamily="34" charset="0"/>
              </a:rPr>
              <a:t>•Organisation de la montée en compétences du territoire (formation en lien avec les CNRHR, spécifique aux conséquences d’une maladie rare, une fonction etc.) </a:t>
            </a:r>
          </a:p>
          <a:p>
            <a:pPr algn="just"/>
            <a:r>
              <a:rPr lang="fr-FR" sz="900" b="1" dirty="0">
                <a:latin typeface="Tahoma" panose="020B0604030504040204" pitchFamily="34" charset="0"/>
                <a:ea typeface="Tahoma" panose="020B0604030504040204" pitchFamily="34" charset="0"/>
                <a:cs typeface="Tahoma" panose="020B0604030504040204" pitchFamily="34" charset="0"/>
              </a:rPr>
              <a:t>Une équipe au service des personnes</a:t>
            </a:r>
            <a:endParaRPr lang="fr-FR" sz="900" dirty="0">
              <a:latin typeface="Tahoma" panose="020B0604030504040204" pitchFamily="34" charset="0"/>
              <a:ea typeface="Tahoma" panose="020B0604030504040204" pitchFamily="34" charset="0"/>
              <a:cs typeface="Tahoma" panose="020B0604030504040204" pitchFamily="34" charset="0"/>
            </a:endParaRPr>
          </a:p>
          <a:p>
            <a:pPr algn="just"/>
            <a:r>
              <a:rPr lang="fr-FR" sz="900" dirty="0">
                <a:latin typeface="Tahoma" panose="020B0604030504040204" pitchFamily="34" charset="0"/>
                <a:ea typeface="Tahoma" panose="020B0604030504040204" pitchFamily="34" charset="0"/>
                <a:cs typeface="Tahoma" panose="020B0604030504040204" pitchFamily="34" charset="0"/>
              </a:rPr>
              <a:t>•Positionnement facilitateur « au service de » et non « prescripteur » </a:t>
            </a:r>
          </a:p>
          <a:p>
            <a:pPr algn="just"/>
            <a:r>
              <a:rPr lang="fr-FR" sz="900" dirty="0">
                <a:latin typeface="Tahoma" panose="020B0604030504040204" pitchFamily="34" charset="0"/>
                <a:ea typeface="Tahoma" panose="020B0604030504040204" pitchFamily="34" charset="0"/>
                <a:cs typeface="Tahoma" panose="020B0604030504040204" pitchFamily="34" charset="0"/>
              </a:rPr>
              <a:t>•Relais des CNRHR sur le territoire, en priorité en direction des usagers, évaluation de situations, etc. </a:t>
            </a:r>
          </a:p>
          <a:p>
            <a:pPr algn="just"/>
            <a:r>
              <a:rPr lang="fr-FR" sz="900" dirty="0">
                <a:latin typeface="Tahoma" panose="020B0604030504040204" pitchFamily="34" charset="0"/>
                <a:ea typeface="Tahoma" panose="020B0604030504040204" pitchFamily="34" charset="0"/>
                <a:cs typeface="Tahoma" panose="020B0604030504040204" pitchFamily="34" charset="0"/>
              </a:rPr>
              <a:t>•Rôle d’appui auprès des ESMS, associations de familles/d’usagers </a:t>
            </a:r>
          </a:p>
          <a:p>
            <a:pPr algn="just"/>
            <a:r>
              <a:rPr lang="fr-FR" sz="900" dirty="0">
                <a:latin typeface="Tahoma" panose="020B0604030504040204" pitchFamily="34" charset="0"/>
                <a:ea typeface="Tahoma" panose="020B0604030504040204" pitchFamily="34" charset="0"/>
                <a:cs typeface="Tahoma" panose="020B0604030504040204" pitchFamily="34" charset="0"/>
              </a:rPr>
              <a:t>•Equipe en capacité de reconnaitre une situation complexe et de mobiliser les ressources nécessaires </a:t>
            </a:r>
          </a:p>
          <a:p>
            <a:pPr algn="just"/>
            <a:r>
              <a:rPr lang="fr-FR" sz="900" dirty="0">
                <a:latin typeface="Tahoma" panose="020B0604030504040204" pitchFamily="34" charset="0"/>
                <a:ea typeface="Tahoma" panose="020B0604030504040204" pitchFamily="34" charset="0"/>
                <a:cs typeface="Tahoma" panose="020B0604030504040204" pitchFamily="34" charset="0"/>
              </a:rPr>
              <a:t>•Mise en lien et organisation de solutions « partagées », construites </a:t>
            </a:r>
            <a:r>
              <a:rPr lang="fr-FR" sz="900" i="1" dirty="0">
                <a:latin typeface="Tahoma" panose="020B0604030504040204" pitchFamily="34" charset="0"/>
                <a:ea typeface="Tahoma" panose="020B0604030504040204" pitchFamily="34" charset="0"/>
                <a:cs typeface="Tahoma" panose="020B0604030504040204" pitchFamily="34" charset="0"/>
              </a:rPr>
              <a:t>ad hoc </a:t>
            </a:r>
            <a:endParaRPr lang="fr-FR" sz="900" dirty="0">
              <a:latin typeface="Tahoma" panose="020B0604030504040204" pitchFamily="34" charset="0"/>
              <a:ea typeface="Tahoma" panose="020B0604030504040204" pitchFamily="34" charset="0"/>
              <a:cs typeface="Tahoma" panose="020B0604030504040204" pitchFamily="34" charset="0"/>
            </a:endParaRPr>
          </a:p>
          <a:p>
            <a:r>
              <a:rPr lang="fr-FR" sz="900" b="1" dirty="0">
                <a:latin typeface="Tahoma" panose="020B0604030504040204" pitchFamily="34" charset="0"/>
                <a:ea typeface="Tahoma" panose="020B0604030504040204" pitchFamily="34" charset="0"/>
                <a:cs typeface="Tahoma" panose="020B0604030504040204" pitchFamily="34" charset="0"/>
              </a:rPr>
              <a:t>Un rôle de remontée des besoins pour améliorer l’organisation de l’offre </a:t>
            </a:r>
            <a:endParaRPr lang="fr-FR" sz="900" dirty="0">
              <a:latin typeface="Tahoma" panose="020B0604030504040204" pitchFamily="34" charset="0"/>
              <a:ea typeface="Tahoma" panose="020B0604030504040204" pitchFamily="34" charset="0"/>
              <a:cs typeface="Tahoma" panose="020B0604030504040204" pitchFamily="34" charset="0"/>
            </a:endParaRPr>
          </a:p>
          <a:p>
            <a:r>
              <a:rPr lang="fr-FR" sz="900" dirty="0">
                <a:latin typeface="Tahoma" panose="020B0604030504040204" pitchFamily="34" charset="0"/>
                <a:ea typeface="Tahoma" panose="020B0604030504040204" pitchFamily="34" charset="0"/>
                <a:cs typeface="Tahoma" panose="020B0604030504040204" pitchFamily="34" charset="0"/>
              </a:rPr>
              <a:t>–Connaissance fine de l’offre/des ressources /de l’accompagnement de proximité et des leviers à actionner pour faire évoluer l’offre et l’adapter aux besoins individuels </a:t>
            </a:r>
          </a:p>
          <a:p>
            <a:r>
              <a:rPr lang="fr-FR" sz="900" dirty="0">
                <a:latin typeface="Tahoma" panose="020B0604030504040204" pitchFamily="34" charset="0"/>
                <a:ea typeface="Tahoma" panose="020B0604030504040204" pitchFamily="34" charset="0"/>
                <a:cs typeface="Tahoma" panose="020B0604030504040204" pitchFamily="34" charset="0"/>
              </a:rPr>
              <a:t>–Force de proposition : rôle d’ascenseur </a:t>
            </a:r>
          </a:p>
          <a:p>
            <a:r>
              <a:rPr lang="fr-FR" sz="900" dirty="0">
                <a:latin typeface="Tahoma" panose="020B0604030504040204" pitchFamily="34" charset="0"/>
                <a:ea typeface="Tahoma" panose="020B0604030504040204" pitchFamily="34" charset="0"/>
                <a:cs typeface="Tahoma" panose="020B0604030504040204" pitchFamily="34" charset="0"/>
              </a:rPr>
              <a:t>–Remontée des problématiques de territoire aux institutionnels (ARS, MDPH, CD) et associations gestionnaires </a:t>
            </a:r>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4</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1422288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r>
              <a:rPr lang="fr-FR" sz="900" dirty="0">
                <a:latin typeface="Tahoma" panose="020B0604030504040204" pitchFamily="34" charset="0"/>
                <a:ea typeface="Tahoma" panose="020B0604030504040204" pitchFamily="34" charset="0"/>
                <a:cs typeface="Tahoma" panose="020B0604030504040204" pitchFamily="34" charset="0"/>
              </a:rPr>
              <a:t>Cette diapo permet de situer le handicap rare par rapport à d’autres définitions, et leurs chevauchements (mais pas leur superposition).</a:t>
            </a:r>
          </a:p>
          <a:p>
            <a:endParaRPr lang="fr-FR" sz="900" dirty="0">
              <a:latin typeface="Tahoma" panose="020B0604030504040204" pitchFamily="34" charset="0"/>
              <a:ea typeface="Tahoma" panose="020B0604030504040204" pitchFamily="34" charset="0"/>
              <a:cs typeface="Tahoma" panose="020B0604030504040204" pitchFamily="34" charset="0"/>
            </a:endParaRPr>
          </a:p>
          <a:p>
            <a:r>
              <a:rPr lang="fr-FR" sz="900" b="1" dirty="0"/>
              <a:t>Handicap rare :</a:t>
            </a:r>
          </a:p>
          <a:p>
            <a:pPr marL="288048" indent="-288048">
              <a:buFont typeface="Arial" panose="020B0604020202020204" pitchFamily="34" charset="0"/>
              <a:buChar char="•"/>
            </a:pPr>
            <a:r>
              <a:rPr lang="fr-FR" sz="900" dirty="0"/>
              <a:t>Rareté des publics</a:t>
            </a:r>
            <a:endParaRPr lang="fr-FR" sz="900" b="1" dirty="0"/>
          </a:p>
          <a:p>
            <a:pPr marL="288048" indent="-288048">
              <a:buFont typeface="Arial" panose="020B0604020202020204" pitchFamily="34" charset="0"/>
              <a:buChar char="•"/>
            </a:pPr>
            <a:r>
              <a:rPr lang="fr-FR" sz="900" dirty="0"/>
              <a:t>Rareté des combinaisons de déficiences</a:t>
            </a:r>
          </a:p>
          <a:p>
            <a:pPr marL="288048" indent="-288048">
              <a:buFont typeface="Arial" panose="020B0604020202020204" pitchFamily="34" charset="0"/>
              <a:buChar char="•"/>
            </a:pPr>
            <a:r>
              <a:rPr lang="fr-FR" sz="900" dirty="0"/>
              <a:t>Rareté et complexité des expertises et technicités nécessaires</a:t>
            </a:r>
          </a:p>
          <a:p>
            <a:endParaRPr lang="fr-FR" sz="900" dirty="0">
              <a:latin typeface="Tahoma" panose="020B0604030504040204" pitchFamily="34" charset="0"/>
              <a:ea typeface="Tahoma" panose="020B0604030504040204" pitchFamily="34" charset="0"/>
              <a:cs typeface="Tahoma" panose="020B0604030504040204" pitchFamily="34" charset="0"/>
            </a:endParaRPr>
          </a:p>
          <a:p>
            <a:r>
              <a:rPr lang="fr-FR" sz="900" b="1" dirty="0"/>
              <a:t>Situations complexes de handicap : </a:t>
            </a:r>
          </a:p>
          <a:p>
            <a:r>
              <a:rPr lang="fr-FR" sz="900" dirty="0"/>
              <a:t>Altération des capacités de décision et d’action dans les actes de la vie quotidienne, résultant d’un handicap grave à expression multiple […], de l’association de déficiences graves […]</a:t>
            </a:r>
          </a:p>
          <a:p>
            <a:pPr algn="r"/>
            <a:r>
              <a:rPr lang="fr-FR" sz="800" dirty="0"/>
              <a:t>(Décret du 20/03/09. Article D. 344-5-1 du CASF)</a:t>
            </a:r>
          </a:p>
          <a:p>
            <a:endParaRPr lang="fr-FR" sz="900" b="1" dirty="0"/>
          </a:p>
          <a:p>
            <a:r>
              <a:rPr lang="fr-FR" sz="900" b="1" dirty="0"/>
              <a:t>Situations critiques :</a:t>
            </a:r>
            <a:endParaRPr lang="fr-FR" sz="900" dirty="0"/>
          </a:p>
          <a:p>
            <a:pPr marL="288048" indent="-288048">
              <a:buFont typeface="Arial" panose="020B0604020202020204" pitchFamily="34" charset="0"/>
              <a:buChar char="•"/>
            </a:pPr>
            <a:r>
              <a:rPr lang="fr-FR" sz="900" dirty="0"/>
              <a:t>Dont la complexité [..] génère pour les personnes concernées des ruptures de parcours</a:t>
            </a:r>
          </a:p>
          <a:p>
            <a:pPr marL="288048" indent="-288048">
              <a:buFont typeface="Arial" panose="020B0604020202020204" pitchFamily="34" charset="0"/>
              <a:buChar char="•"/>
            </a:pPr>
            <a:r>
              <a:rPr lang="fr-FR" sz="900" dirty="0"/>
              <a:t>Dans lesquelles l’intégrité, la sécurité de la personne et/ou de sa famille sont mises en cause</a:t>
            </a:r>
          </a:p>
          <a:p>
            <a:pPr algn="r"/>
            <a:r>
              <a:rPr lang="fr-FR" sz="800" dirty="0"/>
              <a:t>(Instruction DGCS du 22 novembre 2013)</a:t>
            </a:r>
          </a:p>
          <a:p>
            <a:pPr algn="r"/>
            <a:endParaRPr lang="fr-FR" sz="900" dirty="0">
              <a:latin typeface="Tahoma" panose="020B0604030504040204" pitchFamily="34" charset="0"/>
              <a:ea typeface="Tahoma" panose="020B0604030504040204" pitchFamily="34" charset="0"/>
              <a:cs typeface="Tahoma" panose="020B0604030504040204" pitchFamily="34" charset="0"/>
            </a:endParaRPr>
          </a:p>
          <a:p>
            <a:r>
              <a:rPr lang="fr-FR" sz="900" b="1" dirty="0"/>
              <a:t>Maladie rare :</a:t>
            </a:r>
            <a:r>
              <a:rPr lang="fr-FR" sz="900" dirty="0"/>
              <a:t> maladie qui touche moins d’une personne sur 2000. </a:t>
            </a:r>
          </a:p>
          <a:p>
            <a:r>
              <a:rPr lang="fr-FR" sz="900" dirty="0"/>
              <a:t>Les maladies rares sont très diverses : neuromusculaires, métaboliques, infectieuses, auto-immunes, cancers rares… 80% sont d’origine génétique.</a:t>
            </a:r>
            <a:endParaRPr lang="fr-FR" b="1" dirty="0"/>
          </a:p>
          <a:p>
            <a:endParaRPr lang="fr-FR" sz="900" dirty="0">
              <a:latin typeface="Tahoma" panose="020B0604030504040204" pitchFamily="34" charset="0"/>
              <a:ea typeface="Tahoma" panose="020B0604030504040204" pitchFamily="34" charset="0"/>
              <a:cs typeface="Tahoma" panose="020B0604030504040204" pitchFamily="34" charset="0"/>
            </a:endParaRPr>
          </a:p>
          <a:p>
            <a:endParaRPr lang="fr-FR" dirty="0"/>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5</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674708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pPr defTabSz="936648">
              <a:defRPr/>
            </a:pPr>
            <a:r>
              <a:rPr lang="fr-FR" dirty="0" smtClean="0"/>
              <a:t>Quelles sont les situations que nous rencontrons ou</a:t>
            </a:r>
            <a:r>
              <a:rPr lang="fr-FR" baseline="0" dirty="0" smtClean="0"/>
              <a:t> quelles sont les problématiques pour lesquelles nos ERHR sont sollicitées et pourquoi il est nécessaire en construction partenariale et mieux encore dans une dynamique de coopération. </a:t>
            </a:r>
          </a:p>
          <a:p>
            <a:pPr defTabSz="936648">
              <a:defRPr/>
            </a:pPr>
            <a:r>
              <a:rPr lang="fr-FR" baseline="0" dirty="0" smtClean="0"/>
              <a:t>Les sollicitations peuvent venir directement des familles ou des personnes elles-mêmes qui sont à domicile sans que ce soit un choix délibéré. Cela peut-être dû à un accompagnement MS jugé inadapté par les parents, ne répondant que partiellement aux besoins de leur enfant. Il y a aussi le facteur social qui peut venir impacter fortement ces aidants familiaux particulièrement lorsqu’il s’agit de familles isolées ou monoparentales avec pour conséquence un épuisement des proches.</a:t>
            </a:r>
          </a:p>
          <a:p>
            <a:pPr defTabSz="936648">
              <a:defRPr/>
            </a:pPr>
            <a:r>
              <a:rPr lang="fr-FR" baseline="0" dirty="0" smtClean="0"/>
              <a:t>Les sollicitations par les ESMS portent principalement sur la limite de moyens en termes de plateaux techniques notamment mais également par des équipes qui ont l’impression d’atteindre leurs limites en termes de compétences ou d’être isolées sur ces accompagnements qui nécessitent à la fois une multidisciplinarité et une technicité particulière.</a:t>
            </a:r>
          </a:p>
          <a:p>
            <a:pPr defTabSz="936648">
              <a:defRPr/>
            </a:pPr>
            <a:r>
              <a:rPr lang="fr-FR" dirty="0" smtClean="0"/>
              <a:t>C’est donc au croisement de ces questionnements conjoints que nous sommes sollicités particulièrement sur les troubles du comportement </a:t>
            </a:r>
          </a:p>
          <a:p>
            <a:pPr marL="175622" indent="-175622" defTabSz="936648">
              <a:buFontTx/>
              <a:buChar char="-"/>
              <a:defRPr/>
            </a:pPr>
            <a:r>
              <a:rPr lang="fr-FR" dirty="0" smtClean="0"/>
              <a:t>dus à la combinaison très complexe ou singulière d’une déficience avec d’autres troubles comme l’absence de communication, une épilepsie pharmaco-résistante, un TSA ou une pathologie aux multiples retentissements ayant</a:t>
            </a:r>
            <a:r>
              <a:rPr lang="fr-FR" baseline="0" dirty="0" smtClean="0"/>
              <a:t> pour conséquence de multiples handicaps</a:t>
            </a:r>
            <a:endParaRPr lang="fr-FR" dirty="0" smtClean="0"/>
          </a:p>
          <a:p>
            <a:pPr marL="175622" indent="-175622" defTabSz="936648">
              <a:buFontTx/>
              <a:buChar char="-"/>
              <a:defRPr/>
            </a:pPr>
            <a:r>
              <a:rPr lang="fr-FR" dirty="0" smtClean="0"/>
              <a:t>faisant suite à une rupture de parcours ou à l’évolution d’une pathologie qui vient majorer le(s) handicaps nécessitant une adaptation (F</a:t>
            </a:r>
            <a:r>
              <a:rPr lang="fr-FR" baseline="0" dirty="0" smtClean="0"/>
              <a:t> Vie ou FAM à une MAS)</a:t>
            </a:r>
            <a:r>
              <a:rPr lang="fr-FR" dirty="0" smtClean="0"/>
              <a:t> voir une majoration des accompagnements. Cela peut également faire suite à une période de transition dans le parcours de vie de la personne. Ces moments charnières sont</a:t>
            </a:r>
            <a:r>
              <a:rPr lang="fr-FR" baseline="0" dirty="0" smtClean="0"/>
              <a:t> repérés par tous : la transition maternelle/primaire ou sortie de CAMSP, la transition enfant-adulte, le vieillissement de la personne …</a:t>
            </a:r>
            <a:endParaRPr lang="fr-FR" dirty="0"/>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6</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1518008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r>
              <a:rPr lang="fr-FR" dirty="0"/>
              <a:t>En Occitanie, nous observons que les comportements problèmes se retrouvent dans des proportions relativement similaires dans certaines catégories d’HR, notamment dans le champ de la </a:t>
            </a:r>
            <a:r>
              <a:rPr lang="fr-FR" dirty="0" err="1" smtClean="0"/>
              <a:t>surdicécité</a:t>
            </a:r>
            <a:r>
              <a:rPr lang="fr-FR" dirty="0" smtClean="0"/>
              <a:t>,</a:t>
            </a:r>
            <a:r>
              <a:rPr lang="fr-FR" baseline="0" dirty="0" smtClean="0"/>
              <a:t> </a:t>
            </a:r>
            <a:r>
              <a:rPr lang="fr-FR" dirty="0" smtClean="0"/>
              <a:t>de </a:t>
            </a:r>
            <a:r>
              <a:rPr lang="fr-FR" dirty="0"/>
              <a:t>la DA – </a:t>
            </a:r>
            <a:r>
              <a:rPr lang="fr-FR" dirty="0" smtClean="0"/>
              <a:t>HA et de l’épilepsie sévère avec troubles associés. </a:t>
            </a:r>
            <a:endParaRPr lang="fr-FR" dirty="0"/>
          </a:p>
          <a:p>
            <a:r>
              <a:rPr lang="fr-FR" dirty="0" smtClean="0"/>
              <a:t>En </a:t>
            </a:r>
            <a:r>
              <a:rPr lang="fr-FR" dirty="0"/>
              <a:t>Languedoc Roussillon par exemple, nous observons une proportion de plus en plus </a:t>
            </a:r>
            <a:r>
              <a:rPr lang="fr-FR" dirty="0" smtClean="0"/>
              <a:t>conséquente</a:t>
            </a:r>
            <a:r>
              <a:rPr lang="fr-FR" baseline="0" dirty="0" smtClean="0"/>
              <a:t> sur l’année 2017</a:t>
            </a:r>
            <a:r>
              <a:rPr lang="fr-FR" dirty="0" smtClean="0"/>
              <a:t> </a:t>
            </a:r>
            <a:r>
              <a:rPr lang="fr-FR" dirty="0"/>
              <a:t>de sollicitations concernant l’épilepsie sévère associée à d’autres troubles provoquant des troubles du comportement</a:t>
            </a:r>
            <a:r>
              <a:rPr lang="fr-FR" dirty="0" smtClean="0"/>
              <a:t>.</a:t>
            </a:r>
          </a:p>
          <a:p>
            <a:r>
              <a:rPr lang="fr-FR" dirty="0" smtClean="0"/>
              <a:t>L’absence de</a:t>
            </a:r>
            <a:r>
              <a:rPr lang="fr-FR" baseline="0" dirty="0" smtClean="0"/>
              <a:t> marqueur sur les situations DV HA ne veut pas dire qu’aucune situation de cette catégorie n’est suivie en LR mais qu’aucune situation DV HA en 2016 n’avait de troubles du comportement à l’origine de l’interpellation, ce qui n’est pas le cas en 2017. </a:t>
            </a:r>
          </a:p>
          <a:p>
            <a:pPr defTabSz="929030">
              <a:defRPr/>
            </a:pPr>
            <a:r>
              <a:rPr lang="fr-FR" dirty="0" smtClean="0"/>
              <a:t>Ces chiffres extraits de nos données d’activité sur l’année 2016 montrent des tendances alors que les Equipes Relais n’ont qu’1 à 2 années d’existence. Plus le temps passe et plus les sollicitations pour cause de troubles du comportements sont variées. </a:t>
            </a:r>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7</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145695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pPr defTabSz="921756">
              <a:defRPr/>
            </a:pPr>
            <a:r>
              <a:rPr lang="fr-FR" dirty="0"/>
              <a:t>Les comportements problèmes représentent une problématique saillante et récurrente, illustrant bien souvent les limites rencontrées par les familles ou les professionnels à faire face et à assurer la sécurité des personnes. Ils éprouvent généralement la prise en charge en cours (qu’elle soit à domicile ou en établissement) et la remettent en question.</a:t>
            </a:r>
          </a:p>
          <a:p>
            <a:pPr defTabSz="929030">
              <a:defRPr/>
            </a:pPr>
            <a:r>
              <a:rPr lang="fr-FR" b="1" dirty="0" smtClean="0"/>
              <a:t>Les troubles du comportement</a:t>
            </a:r>
            <a:r>
              <a:rPr lang="fr-FR" dirty="0" smtClean="0"/>
              <a:t> apparaissent dans 40 à 50 % des situations suivies que ce soit en Languedoc Roussillon ou en Midi Pyrénées. </a:t>
            </a:r>
          </a:p>
          <a:p>
            <a:r>
              <a:rPr lang="fr-FR" dirty="0" smtClean="0"/>
              <a:t>Les </a:t>
            </a:r>
            <a:r>
              <a:rPr lang="fr-FR" dirty="0"/>
              <a:t>comportements problèmes (que nous rencontrons) concernent autant des situations d’enfants que </a:t>
            </a:r>
            <a:r>
              <a:rPr lang="fr-FR" dirty="0" smtClean="0"/>
              <a:t>d’adultes, aussi </a:t>
            </a:r>
            <a:r>
              <a:rPr lang="fr-FR" dirty="0"/>
              <a:t>bien des situations à domicile (sans solution ou en fragilité) qu’en </a:t>
            </a:r>
            <a:r>
              <a:rPr lang="fr-FR" dirty="0" smtClean="0"/>
              <a:t>ESMS</a:t>
            </a:r>
            <a:r>
              <a:rPr lang="fr-FR" baseline="0" dirty="0" smtClean="0"/>
              <a:t> </a:t>
            </a:r>
            <a:r>
              <a:rPr lang="fr-FR" dirty="0" smtClean="0"/>
              <a:t>(</a:t>
            </a:r>
            <a:r>
              <a:rPr lang="fr-FR" dirty="0"/>
              <a:t>en plus d’une déficience intellectuelle ou d’un polyhandicap</a:t>
            </a:r>
            <a:r>
              <a:rPr lang="fr-FR" dirty="0" smtClean="0"/>
              <a:t>).</a:t>
            </a:r>
          </a:p>
          <a:p>
            <a:pPr defTabSz="929030">
              <a:defRPr/>
            </a:pPr>
            <a:r>
              <a:rPr lang="fr-FR" dirty="0" smtClean="0"/>
              <a:t>Il s’agit généralement de comportements violents, d’auto ou hétéro-agressivité, et très rarement de passivité ou repli sur soi. </a:t>
            </a:r>
          </a:p>
          <a:p>
            <a:r>
              <a:rPr lang="fr-FR" dirty="0" smtClean="0"/>
              <a:t>Les </a:t>
            </a:r>
            <a:r>
              <a:rPr lang="fr-FR" dirty="0"/>
              <a:t>comportements problèmes rencontrés par les ERHR peuvent être associés à une déficience sensorielle, à une épilepsie non stabilisée, à des troubles autistiques, à une maladie rare :</a:t>
            </a:r>
          </a:p>
          <a:p>
            <a:endParaRPr lang="fr-FR" dirty="0"/>
          </a:p>
          <a:p>
            <a:pPr marL="172830" indent="-172830">
              <a:buFontTx/>
              <a:buChar char="-"/>
            </a:pPr>
            <a:r>
              <a:rPr lang="fr-FR" dirty="0"/>
              <a:t>Surdicécité (11% des situations de HR avec comportements problèmes)</a:t>
            </a:r>
          </a:p>
          <a:p>
            <a:pPr marL="172830" indent="-172830">
              <a:buFontTx/>
              <a:buChar char="-"/>
            </a:pPr>
            <a:r>
              <a:rPr lang="fr-FR" dirty="0"/>
              <a:t>DA (15% des situations)</a:t>
            </a:r>
          </a:p>
          <a:p>
            <a:pPr marL="172830" indent="-172830">
              <a:buFontTx/>
              <a:buChar char="-"/>
            </a:pPr>
            <a:r>
              <a:rPr lang="fr-FR" dirty="0"/>
              <a:t>DV (15% des situations)</a:t>
            </a:r>
          </a:p>
          <a:p>
            <a:pPr marL="172830" indent="-172830">
              <a:buFontTx/>
              <a:buChar char="-"/>
            </a:pPr>
            <a:r>
              <a:rPr lang="fr-FR" dirty="0"/>
              <a:t>Épilepsie </a:t>
            </a:r>
            <a:r>
              <a:rPr lang="fr-FR" dirty="0" smtClean="0"/>
              <a:t>(10%</a:t>
            </a:r>
            <a:r>
              <a:rPr lang="fr-FR" baseline="0" dirty="0" smtClean="0"/>
              <a:t> des situations</a:t>
            </a:r>
            <a:r>
              <a:rPr lang="fr-FR" dirty="0" smtClean="0"/>
              <a:t>)</a:t>
            </a:r>
            <a:endParaRPr lang="fr-FR" dirty="0"/>
          </a:p>
          <a:p>
            <a:pPr marL="172830" indent="-172830">
              <a:buFontTx/>
              <a:buChar char="-"/>
            </a:pPr>
            <a:r>
              <a:rPr lang="fr-FR" dirty="0"/>
              <a:t>TSA (pas de taux fiable)</a:t>
            </a:r>
          </a:p>
          <a:p>
            <a:pPr marL="172830" indent="-172830">
              <a:buFontTx/>
              <a:buChar char="-"/>
            </a:pPr>
            <a:r>
              <a:rPr lang="fr-FR" dirty="0"/>
              <a:t>Maladies rares </a:t>
            </a:r>
            <a:r>
              <a:rPr lang="fr-FR" dirty="0" smtClean="0"/>
              <a:t>(30 à 45% notamment </a:t>
            </a:r>
            <a:r>
              <a:rPr lang="fr-FR" dirty="0"/>
              <a:t>Prader Willi, mais aussi Huntington, </a:t>
            </a:r>
            <a:r>
              <a:rPr lang="fr-FR" dirty="0" err="1"/>
              <a:t>Angelman</a:t>
            </a:r>
            <a:r>
              <a:rPr lang="fr-FR" dirty="0"/>
              <a:t>, San </a:t>
            </a:r>
            <a:r>
              <a:rPr lang="fr-FR" dirty="0" err="1"/>
              <a:t>filippo</a:t>
            </a:r>
            <a:r>
              <a:rPr lang="fr-FR" dirty="0"/>
              <a:t>…)</a:t>
            </a:r>
          </a:p>
          <a:p>
            <a:endParaRPr lang="fr-FR" dirty="0"/>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8</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2291587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95325" y="947738"/>
            <a:ext cx="5497513" cy="4122737"/>
          </a:xfrm>
        </p:spPr>
      </p:sp>
      <p:sp>
        <p:nvSpPr>
          <p:cNvPr id="3" name="Espace réservé des commentaires 2"/>
          <p:cNvSpPr>
            <a:spLocks noGrp="1"/>
          </p:cNvSpPr>
          <p:nvPr>
            <p:ph type="body" idx="1"/>
          </p:nvPr>
        </p:nvSpPr>
        <p:spPr>
          <a:xfrm>
            <a:off x="686595" y="5288302"/>
            <a:ext cx="5492750" cy="3915794"/>
          </a:xfrm>
          <a:prstGeom prst="rect">
            <a:avLst/>
          </a:prstGeom>
        </p:spPr>
        <p:txBody>
          <a:bodyPr/>
          <a:lstStyle/>
          <a:p>
            <a:r>
              <a:rPr lang="fr-FR" dirty="0"/>
              <a:t>Les comportements problèmes ont deux composantes clé : psychiatrique et environnementale. </a:t>
            </a:r>
          </a:p>
          <a:p>
            <a:r>
              <a:rPr lang="fr-FR" dirty="0" smtClean="0"/>
              <a:t>S’ils </a:t>
            </a:r>
            <a:r>
              <a:rPr lang="fr-FR" dirty="0"/>
              <a:t>témoignent une </a:t>
            </a:r>
            <a:r>
              <a:rPr lang="fr-FR" b="1" dirty="0"/>
              <a:t>inadaptation de la personne à son environnement </a:t>
            </a:r>
            <a:r>
              <a:rPr lang="fr-FR" dirty="0"/>
              <a:t>(comportements inadaptés qui mettent en échec les réponses habituelles), ce sont aussi et surtout des signes d’une </a:t>
            </a:r>
            <a:r>
              <a:rPr lang="fr-FR" b="1" dirty="0"/>
              <a:t>prise en charge ou d’un environnement inadapté à la personne</a:t>
            </a:r>
            <a:r>
              <a:rPr lang="fr-FR" dirty="0"/>
              <a:t>.</a:t>
            </a:r>
          </a:p>
          <a:p>
            <a:r>
              <a:rPr lang="fr-FR" dirty="0"/>
              <a:t>Les causes sont donc bien souvent à rechercher du côté de la structure et des modalités d’accompagnement (et notamment la recherche de modalités de </a:t>
            </a:r>
            <a:r>
              <a:rPr lang="fr-FR" b="1" dirty="0"/>
              <a:t>communication</a:t>
            </a:r>
            <a:r>
              <a:rPr lang="fr-FR" dirty="0"/>
              <a:t> adaptées).</a:t>
            </a:r>
          </a:p>
          <a:p>
            <a:r>
              <a:rPr lang="fr-FR" b="1" dirty="0" smtClean="0"/>
              <a:t>Nos </a:t>
            </a:r>
            <a:r>
              <a:rPr lang="fr-FR" b="1" dirty="0"/>
              <a:t>réponses : confronter les hypothèses, les regards. Par une évaluation partagée, par des échanges lors de formations ciblées (Prader Willi, Déficience sensorielle, épilepsie sévère, </a:t>
            </a:r>
            <a:r>
              <a:rPr lang="fr-FR" b="1" dirty="0" err="1" smtClean="0"/>
              <a:t>Angelman</a:t>
            </a:r>
            <a:r>
              <a:rPr lang="fr-FR" b="1" dirty="0" smtClean="0"/>
              <a:t>, </a:t>
            </a:r>
            <a:r>
              <a:rPr lang="fr-FR" b="1" dirty="0" err="1" smtClean="0"/>
              <a:t>surdicécité</a:t>
            </a:r>
            <a:r>
              <a:rPr lang="fr-FR" b="1" dirty="0" smtClean="0"/>
              <a:t>, syndrome CHARGE…)</a:t>
            </a:r>
            <a:endParaRPr lang="fr-FR" b="1" dirty="0"/>
          </a:p>
          <a:p>
            <a:r>
              <a:rPr lang="fr-FR" u="sng" dirty="0" smtClean="0"/>
              <a:t>Expériences </a:t>
            </a:r>
            <a:r>
              <a:rPr lang="fr-FR" u="sng" dirty="0"/>
              <a:t>qui nous amènent des questionnements : </a:t>
            </a:r>
          </a:p>
          <a:p>
            <a:r>
              <a:rPr lang="fr-FR" dirty="0" smtClean="0"/>
              <a:t>En </a:t>
            </a:r>
            <a:r>
              <a:rPr lang="fr-FR" dirty="0"/>
              <a:t>quoi certaines situations de handicap rare rendent cette équation particulièrement difficile à résoudre ?</a:t>
            </a:r>
          </a:p>
          <a:p>
            <a:r>
              <a:rPr lang="fr-FR" b="1" dirty="0" smtClean="0"/>
              <a:t>En </a:t>
            </a:r>
            <a:r>
              <a:rPr lang="fr-FR" b="1" dirty="0"/>
              <a:t>quoi les situations de handicap rare entraînent-elles des comportements problèmes spécifiques ?</a:t>
            </a:r>
          </a:p>
          <a:p>
            <a:pPr defTabSz="921756">
              <a:defRPr/>
            </a:pPr>
            <a:r>
              <a:rPr lang="fr-FR" dirty="0"/>
              <a:t>(qui peuvent engendrer des ruptures de parcours : des freins, des craintes, des difficultés</a:t>
            </a:r>
            <a:r>
              <a:rPr lang="fr-FR" dirty="0" smtClean="0"/>
              <a:t>…)</a:t>
            </a:r>
            <a:endParaRPr lang="fr-FR" dirty="0"/>
          </a:p>
          <a:p>
            <a:r>
              <a:rPr lang="fr-FR" b="1" dirty="0"/>
              <a:t>Comment mieux comprendre, prévenir, gérer les comportements problèmes liés à certaines situations de HR </a:t>
            </a:r>
            <a:r>
              <a:rPr lang="fr-FR" b="1" dirty="0" smtClean="0"/>
              <a:t>? Et quels sont les comportements problèmes pouvant générer des ruptures</a:t>
            </a:r>
            <a:r>
              <a:rPr lang="fr-FR" b="1" baseline="0" dirty="0" smtClean="0"/>
              <a:t> de parcours?</a:t>
            </a:r>
            <a:endParaRPr lang="fr-FR" b="1" dirty="0"/>
          </a:p>
          <a:p>
            <a:r>
              <a:rPr lang="fr-FR" dirty="0" smtClean="0"/>
              <a:t>Notamment lors que les situations incluent :</a:t>
            </a:r>
          </a:p>
          <a:p>
            <a:pPr marL="172830" indent="-172830">
              <a:buFont typeface="Arial" panose="020B0604020202020204" pitchFamily="34" charset="0"/>
              <a:buChar char="•"/>
            </a:pPr>
            <a:r>
              <a:rPr lang="fr-FR" dirty="0" smtClean="0"/>
              <a:t>une déficience sensorielle</a:t>
            </a:r>
          </a:p>
          <a:p>
            <a:pPr marL="172830" indent="-172830">
              <a:buFont typeface="Arial" panose="020B0604020202020204" pitchFamily="34" charset="0"/>
              <a:buChar char="•"/>
            </a:pPr>
            <a:r>
              <a:rPr lang="fr-FR" dirty="0" smtClean="0"/>
              <a:t>une épilepsie non stabilisée</a:t>
            </a:r>
          </a:p>
          <a:p>
            <a:pPr marL="172830" indent="-172830">
              <a:buFont typeface="Arial" panose="020B0604020202020204" pitchFamily="34" charset="0"/>
              <a:buChar char="•"/>
            </a:pPr>
            <a:r>
              <a:rPr lang="fr-FR" dirty="0" smtClean="0"/>
              <a:t>des troubles autistiques</a:t>
            </a:r>
          </a:p>
          <a:p>
            <a:pPr marL="172830" indent="-172830">
              <a:buFont typeface="Arial" panose="020B0604020202020204" pitchFamily="34" charset="0"/>
              <a:buChar char="•"/>
            </a:pPr>
            <a:r>
              <a:rPr lang="fr-FR" dirty="0" smtClean="0"/>
              <a:t>certaines maladies rares (PW, Huntington…)</a:t>
            </a:r>
          </a:p>
          <a:p>
            <a:r>
              <a:rPr lang="fr-FR" dirty="0" smtClean="0"/>
              <a:t>Quelles sont les </a:t>
            </a:r>
            <a:r>
              <a:rPr lang="fr-FR" b="1" dirty="0" smtClean="0"/>
              <a:t>ressources</a:t>
            </a:r>
            <a:r>
              <a:rPr lang="fr-FR" baseline="0" dirty="0" smtClean="0"/>
              <a:t> mobilisables, les </a:t>
            </a:r>
            <a:r>
              <a:rPr lang="fr-FR" b="1" baseline="0" dirty="0" smtClean="0"/>
              <a:t>outils</a:t>
            </a:r>
            <a:r>
              <a:rPr lang="fr-FR" baseline="0" dirty="0" smtClean="0"/>
              <a:t> adaptables ? Comment adapter ces méthodes, outils ?</a:t>
            </a:r>
          </a:p>
          <a:p>
            <a:r>
              <a:rPr lang="fr-FR" baseline="0" dirty="0" smtClean="0"/>
              <a:t>C’est à partir de ces questions fréquentes et récurrentes que les ERHR souhaitent proposer à l’ensemble des acteurs (professionnels et aidants) des ateliers d’échanges de pratiques, d’expériences éprouvées face aux défis de ces situations HR avec comportements problèmes.</a:t>
            </a:r>
          </a:p>
        </p:txBody>
      </p:sp>
      <p:sp>
        <p:nvSpPr>
          <p:cNvPr id="4" name="Espace réservé de la date 3"/>
          <p:cNvSpPr>
            <a:spLocks noGrp="1"/>
          </p:cNvSpPr>
          <p:nvPr>
            <p:ph type="dt" idx="10"/>
          </p:nvPr>
        </p:nvSpPr>
        <p:spPr/>
        <p:txBody>
          <a:bodyPr/>
          <a:lstStyle/>
          <a:p>
            <a:r>
              <a:rPr lang="fr-FR" smtClean="0"/>
              <a:t>Présentation Narbonne - 17 novembre 2017 - Journée CREAI - ANESM</a:t>
            </a:r>
            <a:endParaRPr lang="fr-FR" dirty="0"/>
          </a:p>
        </p:txBody>
      </p:sp>
      <p:sp>
        <p:nvSpPr>
          <p:cNvPr id="5" name="Espace réservé du pied de page 4"/>
          <p:cNvSpPr>
            <a:spLocks noGrp="1"/>
          </p:cNvSpPr>
          <p:nvPr>
            <p:ph type="ftr" sz="quarter" idx="11"/>
          </p:nvPr>
        </p:nvSpPr>
        <p:spPr/>
        <p:txBody>
          <a:bodyPr/>
          <a:lstStyle/>
          <a:p>
            <a:r>
              <a:rPr lang="fr-FR" smtClean="0"/>
              <a:t>Support de présentation - diapo et commentaires</a:t>
            </a:r>
            <a:endParaRPr lang="fr-FR" dirty="0"/>
          </a:p>
        </p:txBody>
      </p:sp>
      <p:sp>
        <p:nvSpPr>
          <p:cNvPr id="6" name="Espace réservé du numéro de diapositive 5"/>
          <p:cNvSpPr>
            <a:spLocks noGrp="1"/>
          </p:cNvSpPr>
          <p:nvPr>
            <p:ph type="sldNum" sz="quarter" idx="12"/>
          </p:nvPr>
        </p:nvSpPr>
        <p:spPr/>
        <p:txBody>
          <a:bodyPr/>
          <a:lstStyle/>
          <a:p>
            <a:fld id="{7D93C689-823B-4AD7-8E9C-E127AC1F0031}" type="slidenum">
              <a:rPr lang="fr-FR" smtClean="0"/>
              <a:t>9</a:t>
            </a:fld>
            <a:endParaRPr lang="fr-FR"/>
          </a:p>
        </p:txBody>
      </p:sp>
      <p:sp>
        <p:nvSpPr>
          <p:cNvPr id="7" name="Espace réservé de l'en-tête 6"/>
          <p:cNvSpPr>
            <a:spLocks noGrp="1"/>
          </p:cNvSpPr>
          <p:nvPr>
            <p:ph type="hdr" sz="quarter" idx="13"/>
          </p:nvPr>
        </p:nvSpPr>
        <p:spPr/>
        <p:txBody>
          <a:bodyPr/>
          <a:lstStyle/>
          <a:p>
            <a:r>
              <a:rPr lang="fr-FR" smtClean="0"/>
              <a:t>EQUIPE RELAIS HANDICAPS RARES</a:t>
            </a:r>
            <a:endParaRPr lang="fr-FR" dirty="0"/>
          </a:p>
        </p:txBody>
      </p:sp>
    </p:spTree>
    <p:extLst>
      <p:ext uri="{BB962C8B-B14F-4D97-AF65-F5344CB8AC3E}">
        <p14:creationId xmlns:p14="http://schemas.microsoft.com/office/powerpoint/2010/main" val="3238092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1" name="Rectangle 10"/>
          <p:cNvSpPr/>
          <p:nvPr userDrawn="1"/>
        </p:nvSpPr>
        <p:spPr>
          <a:xfrm>
            <a:off x="1809828" y="0"/>
            <a:ext cx="7334171" cy="972344"/>
          </a:xfrm>
          <a:prstGeom prst="rect">
            <a:avLst/>
          </a:prstGeom>
          <a:gradFill flip="none" rotWithShape="1">
            <a:gsLst>
              <a:gs pos="0">
                <a:srgbClr val="FFFFFF"/>
              </a:gs>
              <a:gs pos="100000">
                <a:schemeClr val="accent1">
                  <a:lumMod val="30000"/>
                  <a:lumOff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userDrawn="1"/>
        </p:nvSpPr>
        <p:spPr>
          <a:xfrm>
            <a:off x="0" y="1700808"/>
            <a:ext cx="1835696" cy="5157192"/>
          </a:xfrm>
          <a:prstGeom prst="rect">
            <a:avLst/>
          </a:prstGeom>
          <a:gradFill flip="none" rotWithShape="1">
            <a:gsLst>
              <a:gs pos="0">
                <a:srgbClr val="FFFFFF"/>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numéro de diapositive 5"/>
          <p:cNvSpPr>
            <a:spLocks noGrp="1"/>
          </p:cNvSpPr>
          <p:nvPr>
            <p:ph type="sldNum" sz="quarter" idx="12"/>
          </p:nvPr>
        </p:nvSpPr>
        <p:spPr>
          <a:xfrm>
            <a:off x="7303" y="6492875"/>
            <a:ext cx="514400" cy="365125"/>
          </a:xfrm>
        </p:spPr>
        <p:txBody>
          <a:bodyPr/>
          <a:lstStyle/>
          <a:p>
            <a:fld id="{9485B1BB-85D0-4A29-B813-28E9BF4939E1}" type="slidenum">
              <a:rPr lang="fr-FR" smtClean="0"/>
              <a:pPr/>
              <a:t>‹N°›</a:t>
            </a:fld>
            <a:endParaRPr lang="fr-FR"/>
          </a:p>
        </p:txBody>
      </p:sp>
      <p:sp>
        <p:nvSpPr>
          <p:cNvPr id="10" name="Larme 9"/>
          <p:cNvSpPr/>
          <p:nvPr userDrawn="1"/>
        </p:nvSpPr>
        <p:spPr>
          <a:xfrm>
            <a:off x="0" y="6453336"/>
            <a:ext cx="467544" cy="404664"/>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fld id="{B662DDB2-48B4-4912-92FE-DD4A5CE009E1}" type="slidenum">
              <a:rPr lang="fr-FR" sz="1400" smtClean="0"/>
              <a:t>‹N°›</a:t>
            </a:fld>
            <a:endParaRPr lang="fr-FR" sz="1400" dirty="0"/>
          </a:p>
        </p:txBody>
      </p:sp>
      <p:sp>
        <p:nvSpPr>
          <p:cNvPr id="4" name="ZoneTexte 3"/>
          <p:cNvSpPr txBox="1"/>
          <p:nvPr userDrawn="1"/>
        </p:nvSpPr>
        <p:spPr>
          <a:xfrm>
            <a:off x="1835696" y="0"/>
            <a:ext cx="7308304" cy="338554"/>
          </a:xfrm>
          <a:prstGeom prst="rect">
            <a:avLst/>
          </a:prstGeom>
          <a:noFill/>
        </p:spPr>
        <p:txBody>
          <a:bodyPr wrap="square" rtlCol="0">
            <a:spAutoFit/>
          </a:bodyPr>
          <a:lstStyle/>
          <a:p>
            <a:pPr algn="ctr"/>
            <a:r>
              <a:rPr lang="fr-FR" sz="1600" dirty="0" smtClean="0">
                <a:solidFill>
                  <a:schemeClr val="accent1">
                    <a:lumMod val="75000"/>
                  </a:schemeClr>
                </a:solidFill>
              </a:rPr>
              <a:t>Equipes Relais Handicaps Rares – Occitanie (Languedoc-Roussillon</a:t>
            </a:r>
            <a:r>
              <a:rPr lang="fr-FR" sz="1600" baseline="0" dirty="0" smtClean="0">
                <a:solidFill>
                  <a:schemeClr val="accent1">
                    <a:lumMod val="75000"/>
                  </a:schemeClr>
                </a:solidFill>
              </a:rPr>
              <a:t> – Midi-Pyrénées)</a:t>
            </a:r>
            <a:endParaRPr lang="fr-FR" sz="1600" dirty="0">
              <a:solidFill>
                <a:schemeClr val="accent1">
                  <a:lumMod val="75000"/>
                </a:schemeClr>
              </a:solidFill>
            </a:endParaRPr>
          </a:p>
        </p:txBody>
      </p:sp>
      <p:sp>
        <p:nvSpPr>
          <p:cNvPr id="17" name="ZoneTexte 16"/>
          <p:cNvSpPr txBox="1"/>
          <p:nvPr userDrawn="1"/>
        </p:nvSpPr>
        <p:spPr>
          <a:xfrm>
            <a:off x="7303" y="2310670"/>
            <a:ext cx="1828393" cy="3785652"/>
          </a:xfrm>
          <a:prstGeom prst="rect">
            <a:avLst/>
          </a:prstGeom>
          <a:noFill/>
        </p:spPr>
        <p:txBody>
          <a:bodyPr wrap="square" rtlCol="0">
            <a:spAutoFit/>
          </a:bodyPr>
          <a:lstStyle/>
          <a:p>
            <a:pPr algn="l"/>
            <a:r>
              <a:rPr lang="fr-FR" sz="1600" u="sng" dirty="0" smtClean="0">
                <a:solidFill>
                  <a:schemeClr val="accent1">
                    <a:lumMod val="75000"/>
                  </a:schemeClr>
                </a:solidFill>
              </a:rPr>
              <a:t>Equipes Relais : </a:t>
            </a:r>
            <a:r>
              <a:rPr lang="fr-FR" sz="1600" baseline="0" dirty="0" smtClean="0">
                <a:solidFill>
                  <a:schemeClr val="accent1">
                    <a:lumMod val="75000"/>
                  </a:schemeClr>
                </a:solidFill>
              </a:rPr>
              <a:t>Schéma National </a:t>
            </a:r>
            <a:r>
              <a:rPr lang="fr-FR" sz="1600" dirty="0" smtClean="0">
                <a:solidFill>
                  <a:schemeClr val="accent1">
                    <a:lumMod val="75000"/>
                  </a:schemeClr>
                </a:solidFill>
              </a:rPr>
              <a:t>Handicaps</a:t>
            </a:r>
            <a:r>
              <a:rPr lang="fr-FR" sz="1600" baseline="0" dirty="0" smtClean="0">
                <a:solidFill>
                  <a:schemeClr val="accent1">
                    <a:lumMod val="75000"/>
                  </a:schemeClr>
                </a:solidFill>
              </a:rPr>
              <a:t> Rares et missions déployées</a:t>
            </a:r>
            <a:endParaRPr lang="fr-FR" sz="1600" dirty="0" smtClean="0">
              <a:solidFill>
                <a:schemeClr val="accent1">
                  <a:lumMod val="75000"/>
                </a:schemeClr>
              </a:solidFill>
            </a:endParaRPr>
          </a:p>
          <a:p>
            <a:pPr algn="l"/>
            <a:endParaRPr lang="fr-FR" sz="1600" dirty="0" smtClean="0">
              <a:solidFill>
                <a:schemeClr val="accent1">
                  <a:lumMod val="75000"/>
                </a:schemeClr>
              </a:solidFill>
            </a:endParaRPr>
          </a:p>
          <a:p>
            <a:pPr algn="l"/>
            <a:r>
              <a:rPr lang="fr-FR" sz="1600" u="sng" baseline="0" dirty="0" smtClean="0">
                <a:solidFill>
                  <a:schemeClr val="accent1">
                    <a:lumMod val="75000"/>
                  </a:schemeClr>
                </a:solidFill>
              </a:rPr>
              <a:t>Parcours :</a:t>
            </a:r>
            <a:endParaRPr lang="fr-FR" sz="1600" u="none" baseline="0" dirty="0" smtClean="0">
              <a:solidFill>
                <a:schemeClr val="accent1">
                  <a:lumMod val="75000"/>
                </a:schemeClr>
              </a:solidFill>
            </a:endParaRPr>
          </a:p>
          <a:p>
            <a:pPr algn="l"/>
            <a:r>
              <a:rPr lang="fr-FR" sz="1600" baseline="0" dirty="0" smtClean="0">
                <a:solidFill>
                  <a:schemeClr val="accent1">
                    <a:lumMod val="75000"/>
                  </a:schemeClr>
                </a:solidFill>
              </a:rPr>
              <a:t>Situations suivies, réponses et questionnements</a:t>
            </a:r>
          </a:p>
          <a:p>
            <a:pPr algn="l"/>
            <a:endParaRPr lang="fr-FR" sz="1600" baseline="0" dirty="0" smtClean="0">
              <a:solidFill>
                <a:schemeClr val="accent1">
                  <a:lumMod val="75000"/>
                </a:schemeClr>
              </a:solidFill>
            </a:endParaRPr>
          </a:p>
          <a:p>
            <a:pPr marL="0" indent="0" algn="l"/>
            <a:r>
              <a:rPr lang="fr-FR" sz="1600" u="sng" baseline="0" dirty="0" smtClean="0">
                <a:solidFill>
                  <a:schemeClr val="accent1">
                    <a:lumMod val="75000"/>
                  </a:schemeClr>
                </a:solidFill>
              </a:rPr>
              <a:t>Propositions :</a:t>
            </a:r>
          </a:p>
          <a:p>
            <a:pPr marL="0" indent="0" algn="l"/>
            <a:r>
              <a:rPr lang="fr-FR" sz="1600" baseline="0" dirty="0" smtClean="0">
                <a:solidFill>
                  <a:schemeClr val="accent1">
                    <a:lumMod val="75000"/>
                  </a:schemeClr>
                </a:solidFill>
              </a:rPr>
              <a:t>Ateliers d’échange et d’élaboration, communautés de pratique</a:t>
            </a:r>
          </a:p>
        </p:txBody>
      </p:sp>
      <p:cxnSp>
        <p:nvCxnSpPr>
          <p:cNvPr id="21" name="Connecteur droit 20"/>
          <p:cNvCxnSpPr/>
          <p:nvPr userDrawn="1"/>
        </p:nvCxnSpPr>
        <p:spPr>
          <a:xfrm flipH="1">
            <a:off x="1825730" y="972344"/>
            <a:ext cx="73182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userDrawn="1"/>
        </p:nvCxnSpPr>
        <p:spPr>
          <a:xfrm>
            <a:off x="1825730" y="972344"/>
            <a:ext cx="0" cy="5885656"/>
          </a:xfrm>
          <a:prstGeom prst="line">
            <a:avLst/>
          </a:prstGeom>
        </p:spPr>
        <p:style>
          <a:lnRef idx="1">
            <a:schemeClr val="accent1"/>
          </a:lnRef>
          <a:fillRef idx="0">
            <a:schemeClr val="accent1"/>
          </a:fillRef>
          <a:effectRef idx="0">
            <a:schemeClr val="accent1"/>
          </a:effectRef>
          <a:fontRef idx="minor">
            <a:schemeClr val="tx1"/>
          </a:fontRef>
        </p:style>
      </p:cxnSp>
      <p:sp>
        <p:nvSpPr>
          <p:cNvPr id="14" name="ZoneTexte 13"/>
          <p:cNvSpPr txBox="1"/>
          <p:nvPr userDrawn="1"/>
        </p:nvSpPr>
        <p:spPr>
          <a:xfrm>
            <a:off x="1809827" y="426877"/>
            <a:ext cx="7308304" cy="584775"/>
          </a:xfrm>
          <a:prstGeom prst="rect">
            <a:avLst/>
          </a:prstGeom>
          <a:noFill/>
        </p:spPr>
        <p:txBody>
          <a:bodyPr wrap="square" rtlCol="0">
            <a:spAutoFit/>
          </a:bodyPr>
          <a:lstStyle/>
          <a:p>
            <a:pPr algn="ctr"/>
            <a:r>
              <a:rPr lang="fr-FR" sz="1600" b="1" i="1" dirty="0" smtClean="0">
                <a:solidFill>
                  <a:schemeClr val="accent1">
                    <a:lumMod val="75000"/>
                  </a:schemeClr>
                </a:solidFill>
              </a:rPr>
              <a:t>Agir en construction partenariale face aux défis du handicap rare</a:t>
            </a:r>
            <a:r>
              <a:rPr lang="fr-FR" sz="1600" b="1" i="1" baseline="0" dirty="0" smtClean="0">
                <a:solidFill>
                  <a:schemeClr val="accent1">
                    <a:lumMod val="75000"/>
                  </a:schemeClr>
                </a:solidFill>
              </a:rPr>
              <a:t> et de la complexité</a:t>
            </a:r>
          </a:p>
          <a:p>
            <a:pPr algn="ctr"/>
            <a:r>
              <a:rPr lang="fr-FR" sz="1600" i="1" baseline="0" dirty="0" smtClean="0">
                <a:solidFill>
                  <a:schemeClr val="accent1">
                    <a:lumMod val="75000"/>
                  </a:schemeClr>
                </a:solidFill>
              </a:rPr>
              <a:t>Journée comportements problèmes - CREAI-ORS / ERHR - Narbonne, 17/11/2017</a:t>
            </a:r>
            <a:endParaRPr lang="fr-FR" sz="1600" dirty="0">
              <a:solidFill>
                <a:schemeClr val="accent1">
                  <a:lumMod val="75000"/>
                </a:schemeClr>
              </a:solidFill>
            </a:endParaRP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30540"/>
            <a:ext cx="1783959" cy="1607685"/>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3F8B0A9-B73C-495E-A71F-CF4A356594DB}" type="datetimeFigureOut">
              <a:rPr lang="fr-FR" smtClean="0"/>
              <a:pPr/>
              <a:t>16/11/2017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85B1BB-85D0-4A29-B813-28E9BF4939E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8B0A9-B73C-495E-A71F-CF4A356594DB}" type="datetimeFigureOut">
              <a:rPr lang="fr-FR" smtClean="0"/>
              <a:pPr/>
              <a:t>16/11/2017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85B1BB-85D0-4A29-B813-28E9BF4939E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languedocroussillon.erhr.f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www.midipyrenees.erhr.f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Plan de la présentation</a:t>
            </a:r>
            <a:endParaRPr lang="fr-FR" sz="1600" baseline="0" dirty="0" smtClean="0">
              <a:solidFill>
                <a:schemeClr val="bg1"/>
              </a:solidFill>
            </a:endParaRPr>
          </a:p>
        </p:txBody>
      </p:sp>
      <p:sp>
        <p:nvSpPr>
          <p:cNvPr id="18" name="ZoneTexte 17"/>
          <p:cNvSpPr txBox="1"/>
          <p:nvPr/>
        </p:nvSpPr>
        <p:spPr>
          <a:xfrm>
            <a:off x="3023828" y="2780928"/>
            <a:ext cx="4968552" cy="1200329"/>
          </a:xfrm>
          <a:prstGeom prst="rect">
            <a:avLst/>
          </a:prstGeom>
          <a:noFill/>
        </p:spPr>
        <p:txBody>
          <a:bodyPr wrap="square" rtlCol="0">
            <a:spAutoFit/>
          </a:bodyPr>
          <a:lstStyle/>
          <a:p>
            <a:pPr algn="ctr"/>
            <a:r>
              <a:rPr lang="fr-FR" sz="2400" dirty="0" smtClean="0"/>
              <a:t>Agir en construction partenariale </a:t>
            </a:r>
          </a:p>
          <a:p>
            <a:pPr algn="ctr"/>
            <a:r>
              <a:rPr lang="fr-FR" sz="2400" dirty="0" smtClean="0"/>
              <a:t>face aux défis </a:t>
            </a:r>
          </a:p>
          <a:p>
            <a:pPr algn="ctr"/>
            <a:r>
              <a:rPr lang="fr-FR" sz="2400" dirty="0" smtClean="0"/>
              <a:t>du handicap rare et de la complexité</a:t>
            </a:r>
            <a:endParaRPr lang="fr-FR" sz="2400" baseline="0" dirty="0" smtClean="0"/>
          </a:p>
        </p:txBody>
      </p:sp>
      <p:sp>
        <p:nvSpPr>
          <p:cNvPr id="5" name="ZoneTexte 4"/>
          <p:cNvSpPr txBox="1"/>
          <p:nvPr/>
        </p:nvSpPr>
        <p:spPr>
          <a:xfrm>
            <a:off x="3995936" y="6021288"/>
            <a:ext cx="4968552" cy="646331"/>
          </a:xfrm>
          <a:prstGeom prst="rect">
            <a:avLst/>
          </a:prstGeom>
          <a:noFill/>
        </p:spPr>
        <p:txBody>
          <a:bodyPr wrap="square" rtlCol="0">
            <a:spAutoFit/>
          </a:bodyPr>
          <a:lstStyle/>
          <a:p>
            <a:pPr algn="r"/>
            <a:r>
              <a:rPr lang="fr-FR" dirty="0" smtClean="0"/>
              <a:t>Isabelle ROBIN, pilote ERHR LR</a:t>
            </a:r>
          </a:p>
          <a:p>
            <a:pPr algn="r"/>
            <a:r>
              <a:rPr lang="fr-FR" baseline="0" dirty="0" smtClean="0"/>
              <a:t>Olivier CHABOT, pilote ERHR MP</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p:nvPr/>
        </p:nvSpPr>
        <p:spPr>
          <a:xfrm>
            <a:off x="4145544" y="978372"/>
            <a:ext cx="4968552" cy="338554"/>
          </a:xfrm>
          <a:prstGeom prst="rect">
            <a:avLst/>
          </a:prstGeom>
          <a:noFill/>
        </p:spPr>
        <p:txBody>
          <a:bodyPr wrap="square" rtlCol="0">
            <a:spAutoFit/>
          </a:bodyPr>
          <a:lstStyle/>
          <a:p>
            <a:pPr algn="r"/>
            <a:r>
              <a:rPr lang="fr-FR" sz="1600" dirty="0" smtClean="0">
                <a:solidFill>
                  <a:schemeClr val="accent1">
                    <a:lumMod val="75000"/>
                  </a:schemeClr>
                </a:solidFill>
              </a:rPr>
              <a:t>Merci de votre attention</a:t>
            </a:r>
            <a:endParaRPr lang="fr-FR" sz="1600" baseline="0" dirty="0" smtClean="0">
              <a:solidFill>
                <a:schemeClr val="accent1">
                  <a:lumMod val="75000"/>
                </a:schemeClr>
              </a:solidFill>
            </a:endParaRPr>
          </a:p>
        </p:txBody>
      </p:sp>
      <p:sp>
        <p:nvSpPr>
          <p:cNvPr id="4" name="ZoneTexte 3"/>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Principes : pédagogie du doute et construction d’une compétence collective</a:t>
            </a:r>
            <a:endParaRPr lang="fr-FR" sz="1600" baseline="0" dirty="0" smtClean="0">
              <a:solidFill>
                <a:schemeClr val="bg1"/>
              </a:solidFill>
            </a:endParaRPr>
          </a:p>
        </p:txBody>
      </p:sp>
      <p:sp>
        <p:nvSpPr>
          <p:cNvPr id="6" name="ZoneTexte 5"/>
          <p:cNvSpPr txBox="1"/>
          <p:nvPr/>
        </p:nvSpPr>
        <p:spPr>
          <a:xfrm>
            <a:off x="1833909" y="2332796"/>
            <a:ext cx="7345551" cy="4539704"/>
          </a:xfrm>
          <a:prstGeom prst="rect">
            <a:avLst/>
          </a:prstGeom>
          <a:noFill/>
        </p:spPr>
        <p:txBody>
          <a:bodyPr wrap="square" rtlCol="0">
            <a:spAutoFit/>
          </a:bodyPr>
          <a:lstStyle/>
          <a:p>
            <a:r>
              <a:rPr lang="fr-FR" sz="1700" dirty="0" smtClean="0"/>
              <a:t>Proposer des échanges, permettre des regards </a:t>
            </a:r>
            <a:r>
              <a:rPr lang="fr-FR" sz="1700" b="1" dirty="0" smtClean="0"/>
              <a:t>croisés entre professionnels de terrain et aidants,</a:t>
            </a:r>
            <a:r>
              <a:rPr lang="fr-FR" sz="1700" dirty="0" smtClean="0"/>
              <a:t> contribuer à l’étayage et la formation</a:t>
            </a:r>
          </a:p>
          <a:p>
            <a:pPr marL="285750" indent="-285750">
              <a:buFont typeface="Wingdings" panose="05000000000000000000" pitchFamily="2" charset="2"/>
              <a:buChar char="Ø"/>
            </a:pPr>
            <a:r>
              <a:rPr lang="fr-FR" sz="1700" dirty="0" smtClean="0"/>
              <a:t>Autour de situations concrètes </a:t>
            </a:r>
          </a:p>
          <a:p>
            <a:pPr marL="285750" indent="-285750">
              <a:buFont typeface="Wingdings" panose="05000000000000000000" pitchFamily="2" charset="2"/>
              <a:buChar char="Ø"/>
            </a:pPr>
            <a:r>
              <a:rPr lang="fr-FR" sz="1700" dirty="0" smtClean="0"/>
              <a:t>S’inscrivant dans une catégorie de HR</a:t>
            </a:r>
          </a:p>
          <a:p>
            <a:pPr marL="285750" indent="-285750">
              <a:buFont typeface="Wingdings" panose="05000000000000000000" pitchFamily="2" charset="2"/>
              <a:buChar char="Ø"/>
            </a:pPr>
            <a:r>
              <a:rPr lang="fr-FR" sz="1700" dirty="0" smtClean="0"/>
              <a:t>Autour de postures professionnelles, repères méthodologiques, d’outils développés/adaptés</a:t>
            </a:r>
          </a:p>
          <a:p>
            <a:endParaRPr lang="fr-FR" sz="1700" dirty="0"/>
          </a:p>
          <a:p>
            <a:r>
              <a:rPr lang="fr-FR" sz="1700" dirty="0" smtClean="0"/>
              <a:t>Avec l’objectif d’élaborer et soutenir une </a:t>
            </a:r>
            <a:r>
              <a:rPr lang="fr-FR" sz="1700" b="1" dirty="0" smtClean="0"/>
              <a:t>compétence collective </a:t>
            </a:r>
            <a:r>
              <a:rPr lang="fr-FR" sz="1700" dirty="0" smtClean="0"/>
              <a:t>avec :</a:t>
            </a:r>
          </a:p>
          <a:p>
            <a:pPr marL="285750" indent="-285750">
              <a:buFont typeface="Wingdings" panose="05000000000000000000" pitchFamily="2" charset="2"/>
              <a:buChar char="Ø"/>
            </a:pPr>
            <a:r>
              <a:rPr lang="fr-FR" sz="1700" dirty="0" smtClean="0"/>
              <a:t>Exigence de singularité</a:t>
            </a:r>
          </a:p>
          <a:p>
            <a:pPr marL="285750" indent="-285750">
              <a:buFont typeface="Wingdings" panose="05000000000000000000" pitchFamily="2" charset="2"/>
              <a:buChar char="Ø"/>
            </a:pPr>
            <a:r>
              <a:rPr lang="fr-FR" sz="1700" dirty="0" smtClean="0"/>
              <a:t>Exigence de complexité</a:t>
            </a:r>
          </a:p>
          <a:p>
            <a:pPr marL="285750" indent="-285750">
              <a:buFont typeface="Wingdings" panose="05000000000000000000" pitchFamily="2" charset="2"/>
              <a:buChar char="Ø"/>
            </a:pPr>
            <a:r>
              <a:rPr lang="fr-FR" sz="1700" dirty="0" smtClean="0"/>
              <a:t>Pédagogie du doute : remise en question, persévérance, écoute, patience</a:t>
            </a:r>
          </a:p>
          <a:p>
            <a:endParaRPr lang="fr-FR" sz="1700" dirty="0"/>
          </a:p>
          <a:p>
            <a:r>
              <a:rPr lang="fr-FR" sz="1700" dirty="0" smtClean="0"/>
              <a:t>Sur le modèle des </a:t>
            </a:r>
            <a:r>
              <a:rPr lang="fr-FR" sz="1700" b="1" dirty="0" smtClean="0"/>
              <a:t>Communautés de Pratique </a:t>
            </a:r>
            <a:r>
              <a:rPr lang="fr-FR" sz="1700" dirty="0" smtClean="0"/>
              <a:t>:</a:t>
            </a:r>
          </a:p>
          <a:p>
            <a:pPr marL="285750" indent="-285750">
              <a:buFont typeface="Wingdings" panose="05000000000000000000" pitchFamily="2" charset="2"/>
              <a:buChar char="Ø"/>
            </a:pPr>
            <a:r>
              <a:rPr lang="fr-FR" sz="1700" dirty="0" smtClean="0"/>
              <a:t>Modalités simples et souples, peu formalisées, basées sur le volontariat</a:t>
            </a:r>
          </a:p>
          <a:p>
            <a:pPr marL="285750" indent="-285750">
              <a:buFont typeface="Wingdings" panose="05000000000000000000" pitchFamily="2" charset="2"/>
              <a:buChar char="Ø"/>
            </a:pPr>
            <a:r>
              <a:rPr lang="fr-FR" sz="1700" dirty="0" smtClean="0"/>
              <a:t>Partage d’intérêts, de principes, d’objectifs </a:t>
            </a:r>
            <a:r>
              <a:rPr lang="fr-FR" sz="1700" dirty="0"/>
              <a:t>et d’un répertoire </a:t>
            </a:r>
            <a:r>
              <a:rPr lang="fr-FR" sz="1700" dirty="0" smtClean="0"/>
              <a:t>(ressources)</a:t>
            </a:r>
            <a:endParaRPr lang="fr-FR" sz="1700" dirty="0"/>
          </a:p>
          <a:p>
            <a:pPr marL="285750" indent="-285750">
              <a:buFont typeface="Wingdings" panose="05000000000000000000" pitchFamily="2" charset="2"/>
              <a:buChar char="Ø"/>
            </a:pPr>
            <a:r>
              <a:rPr lang="fr-FR" sz="1700" dirty="0" smtClean="0"/>
              <a:t>Articulation entre temps de rencontre et d’échanges à distance (NTIC)</a:t>
            </a:r>
          </a:p>
          <a:p>
            <a:pPr marL="285750" indent="-285750">
              <a:buFont typeface="Wingdings" panose="05000000000000000000" pitchFamily="2" charset="2"/>
              <a:buChar char="Ø"/>
            </a:pPr>
            <a:r>
              <a:rPr lang="fr-FR" sz="1700" dirty="0" smtClean="0"/>
              <a:t>Groupes thématiques éphémères ou durables</a:t>
            </a:r>
            <a:endParaRPr lang="fr-FR" sz="1700" dirty="0"/>
          </a:p>
        </p:txBody>
      </p:sp>
      <p:sp>
        <p:nvSpPr>
          <p:cNvPr id="7" name="ZoneTexte 6"/>
          <p:cNvSpPr txBox="1"/>
          <p:nvPr/>
        </p:nvSpPr>
        <p:spPr>
          <a:xfrm>
            <a:off x="5516" y="4740134"/>
            <a:ext cx="1828393" cy="1323439"/>
          </a:xfrm>
          <a:prstGeom prst="rect">
            <a:avLst/>
          </a:prstGeom>
          <a:solidFill>
            <a:schemeClr val="tx2"/>
          </a:solidFill>
        </p:spPr>
        <p:txBody>
          <a:bodyPr wrap="square" rtlCol="0">
            <a:spAutoFit/>
          </a:bodyPr>
          <a:lstStyle/>
          <a:p>
            <a:pPr marL="0" indent="0" algn="l"/>
            <a:r>
              <a:rPr lang="fr-FR" sz="1600" u="sng" baseline="0" dirty="0" smtClean="0">
                <a:solidFill>
                  <a:schemeClr val="bg1"/>
                </a:solidFill>
              </a:rPr>
              <a:t>Propositions :</a:t>
            </a:r>
          </a:p>
          <a:p>
            <a:pPr marL="0" indent="0" algn="l"/>
            <a:r>
              <a:rPr lang="fr-FR" sz="1600" baseline="0" dirty="0" smtClean="0">
                <a:solidFill>
                  <a:schemeClr val="bg1"/>
                </a:solidFill>
              </a:rPr>
              <a:t>Ateliers d’échange et d’élaboration, communautés de pratique</a:t>
            </a:r>
          </a:p>
        </p:txBody>
      </p:sp>
      <p:sp>
        <p:nvSpPr>
          <p:cNvPr id="8" name="Rectangle à coins arrondis 7"/>
          <p:cNvSpPr/>
          <p:nvPr/>
        </p:nvSpPr>
        <p:spPr>
          <a:xfrm>
            <a:off x="1979713" y="1628800"/>
            <a:ext cx="2592288" cy="678136"/>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002060"/>
                </a:solidFill>
              </a:rPr>
              <a:t>Complémentarité des Ressources</a:t>
            </a:r>
            <a:endParaRPr lang="fr-FR" dirty="0">
              <a:solidFill>
                <a:srgbClr val="002060"/>
              </a:solidFill>
            </a:endParaRPr>
          </a:p>
        </p:txBody>
      </p:sp>
      <p:sp>
        <p:nvSpPr>
          <p:cNvPr id="10" name="Rectangle à coins arrondis 9"/>
          <p:cNvSpPr/>
          <p:nvPr/>
        </p:nvSpPr>
        <p:spPr>
          <a:xfrm>
            <a:off x="6300192" y="1640632"/>
            <a:ext cx="2592288" cy="678136"/>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002060"/>
                </a:solidFill>
              </a:rPr>
              <a:t>Compétence       collective</a:t>
            </a:r>
            <a:endParaRPr lang="fr-FR" dirty="0">
              <a:solidFill>
                <a:srgbClr val="002060"/>
              </a:solidFill>
            </a:endParaRPr>
          </a:p>
        </p:txBody>
      </p:sp>
      <p:sp>
        <p:nvSpPr>
          <p:cNvPr id="2" name="Double flèche horizontale 1"/>
          <p:cNvSpPr/>
          <p:nvPr/>
        </p:nvSpPr>
        <p:spPr>
          <a:xfrm>
            <a:off x="4860032" y="1802879"/>
            <a:ext cx="1224136" cy="288032"/>
          </a:xfrm>
          <a:prstGeom prst="lef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36937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Ateliers pressentis dès 2018 :</a:t>
            </a:r>
            <a:endParaRPr lang="fr-FR" sz="1600" baseline="0" dirty="0" smtClean="0">
              <a:solidFill>
                <a:schemeClr val="bg1"/>
              </a:solidFill>
            </a:endParaRPr>
          </a:p>
        </p:txBody>
      </p:sp>
      <p:sp>
        <p:nvSpPr>
          <p:cNvPr id="7" name="ZoneTexte 6"/>
          <p:cNvSpPr txBox="1"/>
          <p:nvPr/>
        </p:nvSpPr>
        <p:spPr>
          <a:xfrm>
            <a:off x="5516" y="4740134"/>
            <a:ext cx="1828393" cy="1323439"/>
          </a:xfrm>
          <a:prstGeom prst="rect">
            <a:avLst/>
          </a:prstGeom>
          <a:solidFill>
            <a:schemeClr val="tx2"/>
          </a:solidFill>
        </p:spPr>
        <p:txBody>
          <a:bodyPr wrap="square" rtlCol="0">
            <a:spAutoFit/>
          </a:bodyPr>
          <a:lstStyle/>
          <a:p>
            <a:pPr marL="0" indent="0" algn="l"/>
            <a:r>
              <a:rPr lang="fr-FR" sz="1600" u="sng" baseline="0" dirty="0" smtClean="0">
                <a:solidFill>
                  <a:schemeClr val="bg1"/>
                </a:solidFill>
              </a:rPr>
              <a:t>Propositions :</a:t>
            </a:r>
          </a:p>
          <a:p>
            <a:pPr marL="0" indent="0" algn="l"/>
            <a:r>
              <a:rPr lang="fr-FR" sz="1600" baseline="0" dirty="0" smtClean="0">
                <a:solidFill>
                  <a:schemeClr val="bg1"/>
                </a:solidFill>
              </a:rPr>
              <a:t>Ateliers d’échange et d’élaboration, communautés de pratique</a:t>
            </a:r>
          </a:p>
        </p:txBody>
      </p:sp>
      <p:sp>
        <p:nvSpPr>
          <p:cNvPr id="8" name="ZoneTexte 7"/>
          <p:cNvSpPr txBox="1"/>
          <p:nvPr/>
        </p:nvSpPr>
        <p:spPr>
          <a:xfrm>
            <a:off x="1811560" y="1582630"/>
            <a:ext cx="7345551" cy="4555093"/>
          </a:xfrm>
          <a:prstGeom prst="rect">
            <a:avLst/>
          </a:prstGeom>
          <a:noFill/>
        </p:spPr>
        <p:txBody>
          <a:bodyPr wrap="square" rtlCol="0">
            <a:spAutoFit/>
          </a:bodyPr>
          <a:lstStyle/>
          <a:p>
            <a:r>
              <a:rPr lang="fr-FR" dirty="0" smtClean="0"/>
              <a:t>Dans des situations relevant des handicaps rares et présentant des comportements problèmes, apporter et partager des connaissances entre professionnels et avec les aidants, questionner les pratiques pour une meilleure compréhension des troubles, la prévention et la gestion des crises.</a:t>
            </a:r>
          </a:p>
          <a:p>
            <a:endParaRPr lang="fr-FR" dirty="0"/>
          </a:p>
          <a:p>
            <a:pPr>
              <a:spcAft>
                <a:spcPts val="600"/>
              </a:spcAft>
            </a:pPr>
            <a:r>
              <a:rPr lang="fr-FR" dirty="0" smtClean="0"/>
              <a:t>Avec des thématiques ciblées sur :</a:t>
            </a:r>
          </a:p>
          <a:p>
            <a:pPr marL="285750" indent="-285750">
              <a:spcAft>
                <a:spcPts val="600"/>
              </a:spcAft>
              <a:buFontTx/>
              <a:buChar char="-"/>
            </a:pPr>
            <a:r>
              <a:rPr lang="fr-FR" dirty="0" smtClean="0"/>
              <a:t>Des configurations spécifiques de handicap rare : déficiences sensorielles, épilepsie sévère…</a:t>
            </a:r>
          </a:p>
          <a:p>
            <a:pPr marL="285750" indent="-285750">
              <a:spcAft>
                <a:spcPts val="600"/>
              </a:spcAft>
              <a:buFontTx/>
              <a:buChar char="-"/>
            </a:pPr>
            <a:r>
              <a:rPr lang="fr-FR" dirty="0" smtClean="0"/>
              <a:t>Des syndromes aux conséquences particulières : Prader Willi, Huntington, </a:t>
            </a:r>
            <a:r>
              <a:rPr lang="fr-FR" dirty="0" err="1" smtClean="0"/>
              <a:t>Angelman</a:t>
            </a:r>
            <a:r>
              <a:rPr lang="fr-FR" dirty="0" smtClean="0"/>
              <a:t>…</a:t>
            </a:r>
          </a:p>
          <a:p>
            <a:pPr marL="285750" indent="-285750">
              <a:spcAft>
                <a:spcPts val="600"/>
              </a:spcAft>
              <a:buFontTx/>
              <a:buChar char="-"/>
            </a:pPr>
            <a:r>
              <a:rPr lang="fr-FR" dirty="0" smtClean="0"/>
              <a:t>Des approches et postures à adapter : repérage et prévention des troubles, gestion des crises…</a:t>
            </a:r>
          </a:p>
          <a:p>
            <a:pPr marL="285750" indent="-285750">
              <a:buFontTx/>
              <a:buChar char="-"/>
            </a:pPr>
            <a:endParaRPr lang="fr-FR" dirty="0" smtClean="0"/>
          </a:p>
          <a:p>
            <a:r>
              <a:rPr lang="fr-FR" dirty="0"/>
              <a:t>Questionnaire : affiner les besoins (thématiques, géographiques) et finaliser les objectifs et la méthodologie </a:t>
            </a:r>
            <a:r>
              <a:rPr lang="fr-FR" dirty="0" smtClean="0"/>
              <a:t>d’animation</a:t>
            </a:r>
            <a:endParaRPr lang="fr-FR" dirty="0"/>
          </a:p>
        </p:txBody>
      </p:sp>
    </p:spTree>
    <p:extLst>
      <p:ext uri="{BB962C8B-B14F-4D97-AF65-F5344CB8AC3E}">
        <p14:creationId xmlns:p14="http://schemas.microsoft.com/office/powerpoint/2010/main" val="2183417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995936" y="6021288"/>
            <a:ext cx="4968552" cy="646331"/>
          </a:xfrm>
          <a:prstGeom prst="rect">
            <a:avLst/>
          </a:prstGeom>
          <a:noFill/>
        </p:spPr>
        <p:txBody>
          <a:bodyPr wrap="square" rtlCol="0">
            <a:spAutoFit/>
          </a:bodyPr>
          <a:lstStyle/>
          <a:p>
            <a:pPr algn="r"/>
            <a:r>
              <a:rPr lang="fr-FR" dirty="0" smtClean="0"/>
              <a:t>Merci de votre attention</a:t>
            </a:r>
          </a:p>
          <a:p>
            <a:pPr algn="r"/>
            <a:r>
              <a:rPr lang="fr-FR" baseline="0" dirty="0" smtClean="0"/>
              <a:t>… et merci de compléter le questionnaire</a:t>
            </a:r>
          </a:p>
        </p:txBody>
      </p:sp>
      <p:sp>
        <p:nvSpPr>
          <p:cNvPr id="2" name="ZoneTexte 1"/>
          <p:cNvSpPr txBox="1"/>
          <p:nvPr/>
        </p:nvSpPr>
        <p:spPr>
          <a:xfrm>
            <a:off x="2339752" y="1484784"/>
            <a:ext cx="6048672" cy="2585323"/>
          </a:xfrm>
          <a:prstGeom prst="rect">
            <a:avLst/>
          </a:prstGeom>
          <a:noFill/>
        </p:spPr>
        <p:txBody>
          <a:bodyPr wrap="square" rtlCol="0">
            <a:spAutoFit/>
          </a:bodyPr>
          <a:lstStyle/>
          <a:p>
            <a:r>
              <a:rPr lang="fr-FR" dirty="0" smtClean="0"/>
              <a:t>Vous retrouverez toutes ces informations sur nos sites internet respectifs :</a:t>
            </a:r>
          </a:p>
          <a:p>
            <a:r>
              <a:rPr lang="fr-FR" dirty="0" smtClean="0">
                <a:hlinkClick r:id="rId3"/>
              </a:rPr>
              <a:t>www.languedocroussillon.erhr.fr</a:t>
            </a:r>
            <a:endParaRPr lang="fr-FR" dirty="0" smtClean="0"/>
          </a:p>
          <a:p>
            <a:r>
              <a:rPr lang="fr-FR" dirty="0" smtClean="0">
                <a:hlinkClick r:id="rId4"/>
              </a:rPr>
              <a:t>www.midipyrenees.erhr.fr</a:t>
            </a:r>
            <a:endParaRPr lang="fr-FR" dirty="0" smtClean="0"/>
          </a:p>
          <a:p>
            <a:endParaRPr lang="fr-FR" dirty="0" smtClean="0"/>
          </a:p>
          <a:p>
            <a:r>
              <a:rPr lang="fr-FR" dirty="0" smtClean="0"/>
              <a:t>Vous pouvez également nous contacter pour proposer votre souhait de participer au développement de ce projet qui s’inscrira dans la durée fonction de l’évolution des besoins tant des professionnels que des aidants</a:t>
            </a:r>
          </a:p>
        </p:txBody>
      </p:sp>
    </p:spTree>
    <p:extLst>
      <p:ext uri="{BB962C8B-B14F-4D97-AF65-F5344CB8AC3E}">
        <p14:creationId xmlns:p14="http://schemas.microsoft.com/office/powerpoint/2010/main" val="1066747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ZoneTexte 33"/>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Les Equipes Relais, dans le cadre du Schéma National Handicaps Rares</a:t>
            </a:r>
            <a:endParaRPr lang="fr-FR" sz="1600" baseline="0" dirty="0" smtClean="0">
              <a:solidFill>
                <a:schemeClr val="bg1"/>
              </a:solidFill>
            </a:endParaRPr>
          </a:p>
        </p:txBody>
      </p:sp>
      <p:sp>
        <p:nvSpPr>
          <p:cNvPr id="2" name="ZoneTexte 1"/>
          <p:cNvSpPr txBox="1"/>
          <p:nvPr/>
        </p:nvSpPr>
        <p:spPr>
          <a:xfrm>
            <a:off x="1979712" y="1700808"/>
            <a:ext cx="7164288" cy="4524315"/>
          </a:xfrm>
          <a:prstGeom prst="rect">
            <a:avLst/>
          </a:prstGeom>
          <a:noFill/>
        </p:spPr>
        <p:txBody>
          <a:bodyPr wrap="square" rtlCol="0">
            <a:spAutoFit/>
          </a:bodyPr>
          <a:lstStyle/>
          <a:p>
            <a:r>
              <a:rPr lang="fr-FR" dirty="0" smtClean="0"/>
              <a:t>Objectifs du 2</a:t>
            </a:r>
            <a:r>
              <a:rPr lang="fr-FR" baseline="30000" dirty="0" smtClean="0"/>
              <a:t>ème</a:t>
            </a:r>
            <a:r>
              <a:rPr lang="fr-FR" dirty="0" smtClean="0"/>
              <a:t> Schéma national Handicaps Rares (2014-2018), en lien avec la Réponse Accompagnée Pout Tous</a:t>
            </a:r>
          </a:p>
          <a:p>
            <a:endParaRPr lang="fr-FR" dirty="0"/>
          </a:p>
          <a:p>
            <a:pPr marL="285750" indent="-285750">
              <a:buFont typeface="Arial" panose="020B0604020202020204" pitchFamily="34" charset="0"/>
              <a:buChar char="•"/>
            </a:pPr>
            <a:r>
              <a:rPr lang="fr-FR" sz="1600" dirty="0" smtClean="0"/>
              <a:t>Déployer l’organisation intégrée sur l’ensemble du territoire</a:t>
            </a:r>
          </a:p>
          <a:p>
            <a:pPr marL="285750" indent="-285750">
              <a:buFont typeface="Arial" panose="020B0604020202020204" pitchFamily="34" charset="0"/>
              <a:buChar char="•"/>
            </a:pPr>
            <a:r>
              <a:rPr lang="fr-FR" sz="1600" dirty="0" smtClean="0"/>
              <a:t>Améliorer la qualité, la continuité des parcours de vie</a:t>
            </a:r>
          </a:p>
          <a:p>
            <a:pPr marL="285750" indent="-285750">
              <a:buFont typeface="Arial" panose="020B0604020202020204" pitchFamily="34" charset="0"/>
              <a:buChar char="•"/>
            </a:pPr>
            <a:r>
              <a:rPr lang="fr-FR" sz="1600" dirty="0" smtClean="0"/>
              <a:t>Développer les compétences individuelles et collectives</a:t>
            </a:r>
          </a:p>
          <a:p>
            <a:pPr marL="285750" indent="-285750">
              <a:buFont typeface="Arial" panose="020B0604020202020204" pitchFamily="34" charset="0"/>
              <a:buChar char="•"/>
            </a:pPr>
            <a:r>
              <a:rPr lang="fr-FR" sz="1600" dirty="0" smtClean="0"/>
              <a:t>Améliorer la connaissance, promouvoir la recherche et la culture partagée</a:t>
            </a:r>
          </a:p>
          <a:p>
            <a:endParaRPr lang="fr-FR" sz="1600" dirty="0"/>
          </a:p>
          <a:p>
            <a:r>
              <a:rPr lang="fr-FR" dirty="0" smtClean="0"/>
              <a:t>Des principes inscrits dans une charte nationale :</a:t>
            </a:r>
          </a:p>
          <a:p>
            <a:endParaRPr lang="fr-FR" dirty="0"/>
          </a:p>
          <a:p>
            <a:pPr marL="285750" indent="-285750">
              <a:buFont typeface="Arial" panose="020B0604020202020204" pitchFamily="34" charset="0"/>
              <a:buChar char="•"/>
            </a:pPr>
            <a:r>
              <a:rPr lang="fr-FR" sz="1600" dirty="0" smtClean="0"/>
              <a:t>Participation et expression de la personne et de son entourage</a:t>
            </a:r>
          </a:p>
          <a:p>
            <a:pPr marL="285750" indent="-285750">
              <a:buFont typeface="Arial" panose="020B0604020202020204" pitchFamily="34" charset="0"/>
              <a:buChar char="•"/>
            </a:pPr>
            <a:r>
              <a:rPr lang="fr-FR" sz="1600" dirty="0" smtClean="0"/>
              <a:t>Interventions fondée sur les capacités et potentialités de la personne</a:t>
            </a:r>
          </a:p>
          <a:p>
            <a:pPr marL="285750" indent="-285750">
              <a:buFont typeface="Arial" panose="020B0604020202020204" pitchFamily="34" charset="0"/>
              <a:buChar char="•"/>
            </a:pPr>
            <a:r>
              <a:rPr lang="fr-FR" sz="1600" dirty="0" smtClean="0"/>
              <a:t>Coopération, complémentarité et décloisonnement :</a:t>
            </a:r>
          </a:p>
          <a:p>
            <a:endParaRPr lang="fr-FR" sz="1600" dirty="0" smtClean="0"/>
          </a:p>
          <a:p>
            <a:pPr marL="801688" indent="-285750">
              <a:buFont typeface="Wingdings" panose="05000000000000000000" pitchFamily="2" charset="2"/>
              <a:buChar char="Ø"/>
            </a:pPr>
            <a:r>
              <a:rPr lang="fr-FR" dirty="0" smtClean="0"/>
              <a:t>Subsidiarité</a:t>
            </a:r>
          </a:p>
          <a:p>
            <a:pPr marL="801688" indent="-285750">
              <a:buFont typeface="Wingdings" panose="05000000000000000000" pitchFamily="2" charset="2"/>
              <a:buChar char="Ø"/>
            </a:pPr>
            <a:r>
              <a:rPr lang="fr-FR" dirty="0" smtClean="0"/>
              <a:t>Capitalisation</a:t>
            </a:r>
          </a:p>
          <a:p>
            <a:pPr marL="801688" indent="-285750">
              <a:buFont typeface="Wingdings" panose="05000000000000000000" pitchFamily="2" charset="2"/>
              <a:buChar char="Ø"/>
            </a:pPr>
            <a:r>
              <a:rPr lang="fr-FR" dirty="0" smtClean="0"/>
              <a:t>Co-responsabilité</a:t>
            </a:r>
            <a:endParaRPr lang="fr-FR" dirty="0"/>
          </a:p>
        </p:txBody>
      </p:sp>
      <p:sp>
        <p:nvSpPr>
          <p:cNvPr id="6" name="ZoneTexte 5"/>
          <p:cNvSpPr txBox="1"/>
          <p:nvPr/>
        </p:nvSpPr>
        <p:spPr>
          <a:xfrm>
            <a:off x="5516" y="2303910"/>
            <a:ext cx="1828393" cy="1077218"/>
          </a:xfrm>
          <a:prstGeom prst="rect">
            <a:avLst/>
          </a:prstGeom>
          <a:solidFill>
            <a:schemeClr val="tx2"/>
          </a:solidFill>
        </p:spPr>
        <p:txBody>
          <a:bodyPr wrap="square" rtlCol="0">
            <a:spAutoFit/>
          </a:bodyPr>
          <a:lstStyle/>
          <a:p>
            <a:pPr algn="l"/>
            <a:r>
              <a:rPr lang="fr-FR" sz="1600" u="sng" dirty="0" smtClean="0">
                <a:solidFill>
                  <a:schemeClr val="bg1"/>
                </a:solidFill>
              </a:rPr>
              <a:t>Equipes Relais : </a:t>
            </a:r>
            <a:r>
              <a:rPr lang="fr-FR" sz="1600" baseline="0" dirty="0" smtClean="0">
                <a:solidFill>
                  <a:schemeClr val="bg1"/>
                </a:solidFill>
              </a:rPr>
              <a:t>Schéma National </a:t>
            </a:r>
            <a:r>
              <a:rPr lang="fr-FR" sz="1600" dirty="0" smtClean="0">
                <a:solidFill>
                  <a:schemeClr val="bg1"/>
                </a:solidFill>
              </a:rPr>
              <a:t>Handicaps</a:t>
            </a:r>
            <a:r>
              <a:rPr lang="fr-FR" sz="1600" baseline="0" dirty="0" smtClean="0">
                <a:solidFill>
                  <a:schemeClr val="bg1"/>
                </a:solidFill>
              </a:rPr>
              <a:t> Rares et missions déployées</a:t>
            </a:r>
            <a:endParaRPr lang="fr-FR" sz="1600" dirty="0" smtClean="0">
              <a:solidFill>
                <a:schemeClr val="bg1"/>
              </a:solidFill>
            </a:endParaRPr>
          </a:p>
        </p:txBody>
      </p:sp>
    </p:spTree>
    <p:extLst>
      <p:ext uri="{BB962C8B-B14F-4D97-AF65-F5344CB8AC3E}">
        <p14:creationId xmlns:p14="http://schemas.microsoft.com/office/powerpoint/2010/main" val="4228047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42"/>
          <p:cNvSpPr/>
          <p:nvPr/>
        </p:nvSpPr>
        <p:spPr>
          <a:xfrm>
            <a:off x="1897070" y="1778547"/>
            <a:ext cx="874877" cy="16742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National</a:t>
            </a:r>
            <a:endParaRPr lang="fr-FR" sz="1200" dirty="0">
              <a:solidFill>
                <a:schemeClr val="tx1"/>
              </a:solidFill>
            </a:endParaRPr>
          </a:p>
        </p:txBody>
      </p:sp>
      <p:sp>
        <p:nvSpPr>
          <p:cNvPr id="44" name="Rectangle 43"/>
          <p:cNvSpPr/>
          <p:nvPr/>
        </p:nvSpPr>
        <p:spPr>
          <a:xfrm>
            <a:off x="1897071" y="3546056"/>
            <a:ext cx="874150" cy="13018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Régional</a:t>
            </a:r>
            <a:endParaRPr lang="fr-FR" sz="1200" dirty="0">
              <a:solidFill>
                <a:schemeClr val="tx1"/>
              </a:solidFill>
            </a:endParaRPr>
          </a:p>
        </p:txBody>
      </p:sp>
      <p:sp>
        <p:nvSpPr>
          <p:cNvPr id="45" name="Rectangle 44"/>
          <p:cNvSpPr/>
          <p:nvPr/>
        </p:nvSpPr>
        <p:spPr>
          <a:xfrm>
            <a:off x="1897071" y="4941168"/>
            <a:ext cx="864096" cy="14401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Local</a:t>
            </a:r>
            <a:endParaRPr lang="fr-FR" sz="1200" dirty="0">
              <a:solidFill>
                <a:schemeClr val="tx1"/>
              </a:solidFill>
            </a:endParaRPr>
          </a:p>
        </p:txBody>
      </p:sp>
      <p:sp>
        <p:nvSpPr>
          <p:cNvPr id="46" name="Rectangle 45"/>
          <p:cNvSpPr/>
          <p:nvPr/>
        </p:nvSpPr>
        <p:spPr>
          <a:xfrm>
            <a:off x="2837476" y="1778548"/>
            <a:ext cx="4492094" cy="35430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Groupement National de Coopération Handicaps Rares</a:t>
            </a:r>
            <a:endParaRPr lang="fr-FR" sz="1200" dirty="0">
              <a:solidFill>
                <a:schemeClr val="tx1"/>
              </a:solidFill>
            </a:endParaRPr>
          </a:p>
        </p:txBody>
      </p:sp>
      <p:sp>
        <p:nvSpPr>
          <p:cNvPr id="47" name="Rectangle 46"/>
          <p:cNvSpPr/>
          <p:nvPr/>
        </p:nvSpPr>
        <p:spPr>
          <a:xfrm>
            <a:off x="7423747" y="1778547"/>
            <a:ext cx="748653" cy="3024335"/>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23 </a:t>
            </a:r>
          </a:p>
          <a:p>
            <a:pPr algn="ctr"/>
            <a:r>
              <a:rPr lang="fr-FR" sz="1200" dirty="0" smtClean="0">
                <a:solidFill>
                  <a:schemeClr val="tx1"/>
                </a:solidFill>
              </a:rPr>
              <a:t>Filières Maladies Rares</a:t>
            </a:r>
            <a:endParaRPr lang="fr-FR" sz="1200" dirty="0">
              <a:solidFill>
                <a:schemeClr val="tx1"/>
              </a:solidFill>
            </a:endParaRPr>
          </a:p>
        </p:txBody>
      </p:sp>
      <p:sp>
        <p:nvSpPr>
          <p:cNvPr id="48" name="Rectangle 47"/>
          <p:cNvSpPr/>
          <p:nvPr/>
        </p:nvSpPr>
        <p:spPr>
          <a:xfrm>
            <a:off x="8238657" y="1778549"/>
            <a:ext cx="797839" cy="144016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Pilotage national DGCS - CNSA</a:t>
            </a:r>
            <a:endParaRPr lang="fr-FR" sz="1200" dirty="0"/>
          </a:p>
        </p:txBody>
      </p:sp>
      <p:sp>
        <p:nvSpPr>
          <p:cNvPr id="49" name="Rectangle 48"/>
          <p:cNvSpPr/>
          <p:nvPr/>
        </p:nvSpPr>
        <p:spPr>
          <a:xfrm>
            <a:off x="8238656" y="3362723"/>
            <a:ext cx="797839" cy="144016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Pilotage régional</a:t>
            </a:r>
          </a:p>
          <a:p>
            <a:pPr algn="ctr"/>
            <a:r>
              <a:rPr lang="fr-FR" sz="1200" dirty="0" smtClean="0"/>
              <a:t>ARS</a:t>
            </a:r>
            <a:endParaRPr lang="fr-FR" sz="1200" dirty="0"/>
          </a:p>
        </p:txBody>
      </p:sp>
      <p:sp>
        <p:nvSpPr>
          <p:cNvPr id="50" name="Rectangle 49"/>
          <p:cNvSpPr/>
          <p:nvPr/>
        </p:nvSpPr>
        <p:spPr>
          <a:xfrm>
            <a:off x="2919172" y="2138588"/>
            <a:ext cx="4410397" cy="354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4 Centres Nationaux de Ressources Handicaps Rares</a:t>
            </a:r>
            <a:endParaRPr lang="fr-FR" sz="1200" dirty="0">
              <a:solidFill>
                <a:schemeClr val="tx1"/>
              </a:solidFill>
            </a:endParaRPr>
          </a:p>
        </p:txBody>
      </p:sp>
      <p:sp>
        <p:nvSpPr>
          <p:cNvPr id="51" name="Rectangle 50"/>
          <p:cNvSpPr/>
          <p:nvPr/>
        </p:nvSpPr>
        <p:spPr>
          <a:xfrm>
            <a:off x="2837476" y="2468919"/>
            <a:ext cx="1055693" cy="953053"/>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dirty="0" smtClean="0">
                <a:solidFill>
                  <a:schemeClr val="tx1"/>
                </a:solidFill>
              </a:rPr>
              <a:t>CRESAM</a:t>
            </a:r>
          </a:p>
          <a:p>
            <a:pPr algn="ctr"/>
            <a:r>
              <a:rPr lang="fr-FR" sz="1200" dirty="0" smtClean="0">
                <a:solidFill>
                  <a:schemeClr val="tx1"/>
                </a:solidFill>
              </a:rPr>
              <a:t>Double déficience auditive et visuelle</a:t>
            </a:r>
            <a:endParaRPr lang="fr-FR" sz="1200" dirty="0">
              <a:solidFill>
                <a:schemeClr val="tx1"/>
              </a:solidFill>
            </a:endParaRPr>
          </a:p>
        </p:txBody>
      </p:sp>
      <p:sp>
        <p:nvSpPr>
          <p:cNvPr id="52" name="Rectangle 51"/>
          <p:cNvSpPr/>
          <p:nvPr/>
        </p:nvSpPr>
        <p:spPr>
          <a:xfrm>
            <a:off x="4041390" y="2460225"/>
            <a:ext cx="1034666" cy="953053"/>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dirty="0">
                <a:solidFill>
                  <a:schemeClr val="tx1"/>
                </a:solidFill>
              </a:rPr>
              <a:t>La Pépinière</a:t>
            </a:r>
          </a:p>
          <a:p>
            <a:pPr algn="ctr"/>
            <a:r>
              <a:rPr lang="fr-FR" sz="1200" dirty="0">
                <a:solidFill>
                  <a:schemeClr val="tx1"/>
                </a:solidFill>
              </a:rPr>
              <a:t>Déficience visuelle et déficiences associées</a:t>
            </a:r>
          </a:p>
        </p:txBody>
      </p:sp>
      <p:sp>
        <p:nvSpPr>
          <p:cNvPr id="53" name="Rectangle 52"/>
          <p:cNvSpPr/>
          <p:nvPr/>
        </p:nvSpPr>
        <p:spPr>
          <a:xfrm>
            <a:off x="5225417" y="2458384"/>
            <a:ext cx="1034666" cy="953053"/>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chorCtr="0"/>
          <a:lstStyle/>
          <a:p>
            <a:pPr algn="ctr"/>
            <a:r>
              <a:rPr lang="fr-FR" sz="1200" dirty="0" smtClean="0">
                <a:solidFill>
                  <a:schemeClr val="tx1"/>
                </a:solidFill>
              </a:rPr>
              <a:t>Robert </a:t>
            </a:r>
            <a:r>
              <a:rPr lang="fr-FR" sz="1200" dirty="0" err="1" smtClean="0">
                <a:solidFill>
                  <a:schemeClr val="tx1"/>
                </a:solidFill>
              </a:rPr>
              <a:t>Laplane</a:t>
            </a:r>
            <a:endParaRPr lang="fr-FR" sz="1200" dirty="0">
              <a:solidFill>
                <a:schemeClr val="tx1"/>
              </a:solidFill>
            </a:endParaRPr>
          </a:p>
          <a:p>
            <a:pPr algn="ctr"/>
            <a:r>
              <a:rPr lang="fr-FR" sz="1200" dirty="0">
                <a:solidFill>
                  <a:schemeClr val="tx1"/>
                </a:solidFill>
              </a:rPr>
              <a:t>Déficience auditive et déficiences </a:t>
            </a:r>
            <a:r>
              <a:rPr lang="fr-FR" sz="1200" dirty="0" smtClean="0">
                <a:solidFill>
                  <a:schemeClr val="tx1"/>
                </a:solidFill>
              </a:rPr>
              <a:t>associées + TSL</a:t>
            </a:r>
          </a:p>
        </p:txBody>
      </p:sp>
      <p:sp>
        <p:nvSpPr>
          <p:cNvPr id="54" name="Rectangle 53"/>
          <p:cNvSpPr/>
          <p:nvPr/>
        </p:nvSpPr>
        <p:spPr>
          <a:xfrm>
            <a:off x="6407309" y="2462836"/>
            <a:ext cx="929447" cy="953053"/>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dirty="0" smtClean="0">
                <a:solidFill>
                  <a:schemeClr val="tx1"/>
                </a:solidFill>
              </a:rPr>
              <a:t>FAHRES</a:t>
            </a:r>
          </a:p>
          <a:p>
            <a:pPr algn="ctr"/>
            <a:r>
              <a:rPr lang="fr-FR" sz="1200" dirty="0" smtClean="0">
                <a:solidFill>
                  <a:schemeClr val="tx1"/>
                </a:solidFill>
              </a:rPr>
              <a:t>Epilepsie sévère</a:t>
            </a:r>
          </a:p>
        </p:txBody>
      </p:sp>
      <p:sp>
        <p:nvSpPr>
          <p:cNvPr id="56" name="Rectangle 55"/>
          <p:cNvSpPr/>
          <p:nvPr/>
        </p:nvSpPr>
        <p:spPr>
          <a:xfrm>
            <a:off x="2841849" y="4941168"/>
            <a:ext cx="938063" cy="144029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200" dirty="0" smtClean="0">
                <a:solidFill>
                  <a:schemeClr val="tx1"/>
                </a:solidFill>
              </a:rPr>
              <a:t>Etablissements et services médico-sociaux</a:t>
            </a:r>
            <a:endParaRPr lang="fr-FR" sz="1200" dirty="0">
              <a:solidFill>
                <a:schemeClr val="tx1"/>
              </a:solidFill>
            </a:endParaRPr>
          </a:p>
        </p:txBody>
      </p:sp>
      <p:sp>
        <p:nvSpPr>
          <p:cNvPr id="57" name="Rectangle 56"/>
          <p:cNvSpPr/>
          <p:nvPr/>
        </p:nvSpPr>
        <p:spPr>
          <a:xfrm>
            <a:off x="3863385" y="4941037"/>
            <a:ext cx="814620" cy="144029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200" dirty="0" smtClean="0">
                <a:solidFill>
                  <a:schemeClr val="bg1"/>
                </a:solidFill>
              </a:rPr>
              <a:t>Personnes Familles </a:t>
            </a:r>
          </a:p>
          <a:p>
            <a:pPr algn="ctr"/>
            <a:r>
              <a:rPr lang="fr-FR" sz="1200" dirty="0" smtClean="0">
                <a:solidFill>
                  <a:schemeClr val="bg1"/>
                </a:solidFill>
              </a:rPr>
              <a:t>Aidants</a:t>
            </a:r>
            <a:endParaRPr lang="fr-FR" sz="1200" dirty="0">
              <a:solidFill>
                <a:schemeClr val="bg1"/>
              </a:solidFill>
            </a:endParaRPr>
          </a:p>
        </p:txBody>
      </p:sp>
      <p:sp>
        <p:nvSpPr>
          <p:cNvPr id="58" name="Rectangle 57"/>
          <p:cNvSpPr/>
          <p:nvPr/>
        </p:nvSpPr>
        <p:spPr>
          <a:xfrm>
            <a:off x="4752676" y="4941037"/>
            <a:ext cx="814620" cy="144029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bg1"/>
                </a:solidFill>
              </a:rPr>
              <a:t>MDPH</a:t>
            </a:r>
            <a:endParaRPr lang="fr-FR" sz="1200" dirty="0">
              <a:solidFill>
                <a:schemeClr val="bg1"/>
              </a:solidFill>
            </a:endParaRPr>
          </a:p>
        </p:txBody>
      </p:sp>
      <p:sp>
        <p:nvSpPr>
          <p:cNvPr id="59" name="Rectangle 58"/>
          <p:cNvSpPr/>
          <p:nvPr/>
        </p:nvSpPr>
        <p:spPr>
          <a:xfrm>
            <a:off x="5641487" y="4940364"/>
            <a:ext cx="814620" cy="144029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Acteurs de la solidarité</a:t>
            </a:r>
            <a:endParaRPr lang="fr-FR" sz="1200" dirty="0">
              <a:solidFill>
                <a:schemeClr val="tx1"/>
              </a:solidFill>
            </a:endParaRPr>
          </a:p>
        </p:txBody>
      </p:sp>
      <p:sp>
        <p:nvSpPr>
          <p:cNvPr id="60" name="Rectangle 59"/>
          <p:cNvSpPr/>
          <p:nvPr/>
        </p:nvSpPr>
        <p:spPr>
          <a:xfrm>
            <a:off x="6526849" y="4946405"/>
            <a:ext cx="814620" cy="144029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Acteurs de la formation</a:t>
            </a:r>
            <a:endParaRPr lang="fr-FR" sz="1200" dirty="0">
              <a:solidFill>
                <a:schemeClr val="tx1"/>
              </a:solidFill>
            </a:endParaRPr>
          </a:p>
        </p:txBody>
      </p:sp>
      <p:sp>
        <p:nvSpPr>
          <p:cNvPr id="61" name="Rectangle 60"/>
          <p:cNvSpPr/>
          <p:nvPr/>
        </p:nvSpPr>
        <p:spPr>
          <a:xfrm>
            <a:off x="7412321" y="4940363"/>
            <a:ext cx="760079" cy="14402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Acteurs du soin</a:t>
            </a:r>
            <a:endParaRPr lang="fr-FR" sz="1200" dirty="0">
              <a:solidFill>
                <a:schemeClr val="tx1"/>
              </a:solidFill>
            </a:endParaRPr>
          </a:p>
        </p:txBody>
      </p:sp>
      <p:cxnSp>
        <p:nvCxnSpPr>
          <p:cNvPr id="63" name="Connecteur droit 62"/>
          <p:cNvCxnSpPr>
            <a:endCxn id="51" idx="2"/>
          </p:cNvCxnSpPr>
          <p:nvPr/>
        </p:nvCxnSpPr>
        <p:spPr>
          <a:xfrm flipH="1" flipV="1">
            <a:off x="3365323" y="3421972"/>
            <a:ext cx="1635052" cy="727783"/>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Connecteur droit 63"/>
          <p:cNvCxnSpPr>
            <a:endCxn id="52" idx="2"/>
          </p:cNvCxnSpPr>
          <p:nvPr/>
        </p:nvCxnSpPr>
        <p:spPr>
          <a:xfrm flipH="1" flipV="1">
            <a:off x="4558723" y="3413278"/>
            <a:ext cx="526706" cy="7015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Connecteur droit 66"/>
          <p:cNvCxnSpPr>
            <a:endCxn id="53" idx="2"/>
          </p:cNvCxnSpPr>
          <p:nvPr/>
        </p:nvCxnSpPr>
        <p:spPr>
          <a:xfrm flipV="1">
            <a:off x="5196517" y="3411437"/>
            <a:ext cx="546233" cy="7057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Connecteur droit 69"/>
          <p:cNvCxnSpPr>
            <a:endCxn id="54" idx="2"/>
          </p:cNvCxnSpPr>
          <p:nvPr/>
        </p:nvCxnSpPr>
        <p:spPr>
          <a:xfrm flipV="1">
            <a:off x="5107231" y="3415889"/>
            <a:ext cx="1764802" cy="69898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Connecteur droit 75"/>
          <p:cNvCxnSpPr/>
          <p:nvPr/>
        </p:nvCxnSpPr>
        <p:spPr>
          <a:xfrm>
            <a:off x="4491000" y="4149755"/>
            <a:ext cx="2939156" cy="6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Connecteur droit 78"/>
          <p:cNvCxnSpPr>
            <a:endCxn id="61" idx="0"/>
          </p:cNvCxnSpPr>
          <p:nvPr/>
        </p:nvCxnSpPr>
        <p:spPr>
          <a:xfrm>
            <a:off x="5036754" y="4174255"/>
            <a:ext cx="2755607" cy="766108"/>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Connecteur droit 81"/>
          <p:cNvCxnSpPr>
            <a:endCxn id="60" idx="0"/>
          </p:cNvCxnSpPr>
          <p:nvPr/>
        </p:nvCxnSpPr>
        <p:spPr>
          <a:xfrm>
            <a:off x="5053720" y="4193559"/>
            <a:ext cx="1880439" cy="752846"/>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Connecteur droit 84"/>
          <p:cNvCxnSpPr>
            <a:endCxn id="59" idx="0"/>
          </p:cNvCxnSpPr>
          <p:nvPr/>
        </p:nvCxnSpPr>
        <p:spPr>
          <a:xfrm>
            <a:off x="5065990" y="4193559"/>
            <a:ext cx="982807" cy="746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Connecteur droit 87"/>
          <p:cNvCxnSpPr>
            <a:endCxn id="58" idx="0"/>
          </p:cNvCxnSpPr>
          <p:nvPr/>
        </p:nvCxnSpPr>
        <p:spPr>
          <a:xfrm>
            <a:off x="5000375" y="4160991"/>
            <a:ext cx="159611" cy="780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Connecteur droit 90"/>
          <p:cNvCxnSpPr>
            <a:endCxn id="57" idx="0"/>
          </p:cNvCxnSpPr>
          <p:nvPr/>
        </p:nvCxnSpPr>
        <p:spPr>
          <a:xfrm flipH="1">
            <a:off x="4270695" y="4158438"/>
            <a:ext cx="748478" cy="782599"/>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Connecteur droit 93"/>
          <p:cNvCxnSpPr>
            <a:endCxn id="56" idx="0"/>
          </p:cNvCxnSpPr>
          <p:nvPr/>
        </p:nvCxnSpPr>
        <p:spPr>
          <a:xfrm flipH="1">
            <a:off x="3310881" y="4193559"/>
            <a:ext cx="1632620" cy="747609"/>
          </a:xfrm>
          <a:prstGeom prst="line">
            <a:avLst/>
          </a:prstGeom>
        </p:spPr>
        <p:style>
          <a:lnRef idx="1">
            <a:schemeClr val="accent1"/>
          </a:lnRef>
          <a:fillRef idx="0">
            <a:schemeClr val="accent1"/>
          </a:fillRef>
          <a:effectRef idx="0">
            <a:schemeClr val="accent1"/>
          </a:effectRef>
          <a:fontRef idx="minor">
            <a:schemeClr val="tx1"/>
          </a:fontRef>
        </p:style>
      </p:cxnSp>
      <p:sp>
        <p:nvSpPr>
          <p:cNvPr id="55" name="Ellipse 54"/>
          <p:cNvSpPr/>
          <p:nvPr/>
        </p:nvSpPr>
        <p:spPr>
          <a:xfrm>
            <a:off x="3072265" y="3811516"/>
            <a:ext cx="3861894" cy="696259"/>
          </a:xfrm>
          <a:prstGeom prst="ellipse">
            <a:avLst/>
          </a:prstGeom>
          <a:solidFill>
            <a:srgbClr val="8BC1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 2 Equipes Relais Handicaps Rares</a:t>
            </a:r>
          </a:p>
          <a:p>
            <a:pPr algn="ctr"/>
            <a:r>
              <a:rPr lang="fr-FR" sz="1200" dirty="0" smtClean="0"/>
              <a:t>(Languedoc-Roussillon / Midi-Pyrénées)</a:t>
            </a:r>
            <a:endParaRPr lang="fr-FR" sz="1200" dirty="0"/>
          </a:p>
        </p:txBody>
      </p:sp>
      <p:sp>
        <p:nvSpPr>
          <p:cNvPr id="34" name="ZoneTexte 33"/>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Les Equipes Relais, dans le cadre du Schéma National Handicaps Rares</a:t>
            </a:r>
            <a:endParaRPr lang="fr-FR" sz="1600" baseline="0" dirty="0" smtClean="0">
              <a:solidFill>
                <a:schemeClr val="bg1"/>
              </a:solidFill>
            </a:endParaRPr>
          </a:p>
        </p:txBody>
      </p:sp>
      <p:sp>
        <p:nvSpPr>
          <p:cNvPr id="36" name="ZoneTexte 35"/>
          <p:cNvSpPr txBox="1"/>
          <p:nvPr/>
        </p:nvSpPr>
        <p:spPr>
          <a:xfrm>
            <a:off x="5516" y="2303910"/>
            <a:ext cx="1828393" cy="1077218"/>
          </a:xfrm>
          <a:prstGeom prst="rect">
            <a:avLst/>
          </a:prstGeom>
          <a:solidFill>
            <a:schemeClr val="tx2"/>
          </a:solidFill>
        </p:spPr>
        <p:txBody>
          <a:bodyPr wrap="square" rtlCol="0">
            <a:spAutoFit/>
          </a:bodyPr>
          <a:lstStyle/>
          <a:p>
            <a:pPr algn="l"/>
            <a:r>
              <a:rPr lang="fr-FR" sz="1600" u="sng" dirty="0" smtClean="0">
                <a:solidFill>
                  <a:schemeClr val="bg1"/>
                </a:solidFill>
              </a:rPr>
              <a:t>Equipes Relais : </a:t>
            </a:r>
            <a:r>
              <a:rPr lang="fr-FR" sz="1600" baseline="0" dirty="0" smtClean="0">
                <a:solidFill>
                  <a:schemeClr val="bg1"/>
                </a:solidFill>
              </a:rPr>
              <a:t>Schéma National </a:t>
            </a:r>
            <a:r>
              <a:rPr lang="fr-FR" sz="1600" dirty="0" smtClean="0">
                <a:solidFill>
                  <a:schemeClr val="bg1"/>
                </a:solidFill>
              </a:rPr>
              <a:t>Handicaps</a:t>
            </a:r>
            <a:r>
              <a:rPr lang="fr-FR" sz="1600" baseline="0" dirty="0" smtClean="0">
                <a:solidFill>
                  <a:schemeClr val="bg1"/>
                </a:solidFill>
              </a:rPr>
              <a:t> Rares et missions déployées</a:t>
            </a:r>
            <a:endParaRPr lang="fr-FR" sz="1600" dirty="0" smtClean="0">
              <a:solidFill>
                <a:schemeClr val="bg1"/>
              </a:solidFill>
            </a:endParaRPr>
          </a:p>
        </p:txBody>
      </p:sp>
    </p:spTree>
    <p:extLst>
      <p:ext uri="{BB962C8B-B14F-4D97-AF65-F5344CB8AC3E}">
        <p14:creationId xmlns:p14="http://schemas.microsoft.com/office/powerpoint/2010/main" val="3714767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964015" y="1600998"/>
            <a:ext cx="1313888" cy="1624942"/>
            <a:chOff x="1" y="4093"/>
            <a:chExt cx="1313888" cy="1876983"/>
          </a:xfrm>
        </p:grpSpPr>
        <p:sp>
          <p:nvSpPr>
            <p:cNvPr id="5" name="Chevron 4"/>
            <p:cNvSpPr/>
            <p:nvPr/>
          </p:nvSpPr>
          <p:spPr>
            <a:xfrm rot="5400000">
              <a:off x="-281547" y="285641"/>
              <a:ext cx="1876983" cy="1313888"/>
            </a:xfrm>
            <a:prstGeom prst="chevron">
              <a:avLst/>
            </a:prstGeom>
          </p:spPr>
          <p:style>
            <a:lnRef idx="2">
              <a:schemeClr val="accent1">
                <a:alpha val="90000"/>
                <a:hueOff val="0"/>
                <a:satOff val="0"/>
                <a:lumOff val="0"/>
                <a:alphaOff val="0"/>
              </a:schemeClr>
            </a:lnRef>
            <a:fillRef idx="1">
              <a:schemeClr val="accent1">
                <a:alpha val="90000"/>
                <a:hueOff val="0"/>
                <a:satOff val="0"/>
                <a:lumOff val="0"/>
                <a:alphaOff val="0"/>
              </a:schemeClr>
            </a:fillRef>
            <a:effectRef idx="0">
              <a:schemeClr val="accent1">
                <a:alpha val="90000"/>
                <a:hueOff val="0"/>
                <a:satOff val="0"/>
                <a:lumOff val="0"/>
                <a:alphaOff val="0"/>
              </a:schemeClr>
            </a:effectRef>
            <a:fontRef idx="minor">
              <a:schemeClr val="lt1"/>
            </a:fontRef>
          </p:style>
        </p:sp>
        <p:sp>
          <p:nvSpPr>
            <p:cNvPr id="6" name="Chevron 4"/>
            <p:cNvSpPr/>
            <p:nvPr/>
          </p:nvSpPr>
          <p:spPr>
            <a:xfrm>
              <a:off x="1" y="661037"/>
              <a:ext cx="1313888" cy="5630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Ressources et réseau</a:t>
              </a:r>
              <a:endParaRPr lang="fr-FR" sz="1400" b="1" kern="1200" dirty="0">
                <a:solidFill>
                  <a:schemeClr val="tx1"/>
                </a:solidFill>
              </a:endParaRPr>
            </a:p>
          </p:txBody>
        </p:sp>
      </p:grpSp>
      <p:grpSp>
        <p:nvGrpSpPr>
          <p:cNvPr id="7" name="Groupe 6"/>
          <p:cNvGrpSpPr/>
          <p:nvPr/>
        </p:nvGrpSpPr>
        <p:grpSpPr>
          <a:xfrm>
            <a:off x="3419872" y="1600997"/>
            <a:ext cx="5526871" cy="1220039"/>
            <a:chOff x="1313888" y="4094"/>
            <a:chExt cx="6967031" cy="1220039"/>
          </a:xfrm>
        </p:grpSpPr>
        <p:sp>
          <p:nvSpPr>
            <p:cNvPr id="9" name="Arrondir un rectangle avec un coin du même côté 8"/>
            <p:cNvSpPr/>
            <p:nvPr/>
          </p:nvSpPr>
          <p:spPr>
            <a:xfrm rot="5400000">
              <a:off x="4187384" y="-2869402"/>
              <a:ext cx="1220039" cy="6967031"/>
            </a:xfrm>
            <a:prstGeom prst="round2SameRect">
              <a:avLst/>
            </a:prstGeom>
          </p:spPr>
          <p:style>
            <a:lnRef idx="2">
              <a:schemeClr val="accent1">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Arrondir un rectangle avec un coin du même côté 6"/>
            <p:cNvSpPr/>
            <p:nvPr/>
          </p:nvSpPr>
          <p:spPr>
            <a:xfrm>
              <a:off x="1313889" y="63650"/>
              <a:ext cx="6907474" cy="11009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400" kern="1200" dirty="0" smtClean="0"/>
                <a:t>Etat des </a:t>
              </a:r>
              <a:r>
                <a:rPr lang="fr-FR" sz="1400" dirty="0">
                  <a:solidFill>
                    <a:schemeClr val="tx1"/>
                  </a:solidFill>
                </a:rPr>
                <a:t>lieux</a:t>
              </a:r>
              <a:r>
                <a:rPr lang="fr-FR" sz="1400" kern="1200" dirty="0" smtClean="0"/>
                <a:t> des ressources et des besoins du territoire</a:t>
              </a:r>
              <a:endParaRPr lang="fr-FR" sz="1400" kern="1200" dirty="0"/>
            </a:p>
            <a:p>
              <a:pPr marL="171450" lvl="1" indent="-171450" algn="l" defTabSz="800100">
                <a:lnSpc>
                  <a:spcPct val="90000"/>
                </a:lnSpc>
                <a:spcBef>
                  <a:spcPct val="0"/>
                </a:spcBef>
                <a:spcAft>
                  <a:spcPct val="15000"/>
                </a:spcAft>
                <a:buChar char="••"/>
              </a:pPr>
              <a:r>
                <a:rPr lang="fr-FR" sz="1400" kern="1200" dirty="0" smtClean="0"/>
                <a:t>Repérage des situations de handicap rare, des expériences</a:t>
              </a:r>
            </a:p>
            <a:p>
              <a:pPr marL="171450" lvl="1" indent="-171450" algn="l" defTabSz="800100">
                <a:lnSpc>
                  <a:spcPct val="90000"/>
                </a:lnSpc>
                <a:spcBef>
                  <a:spcPct val="0"/>
                </a:spcBef>
                <a:spcAft>
                  <a:spcPct val="15000"/>
                </a:spcAft>
                <a:buChar char="••"/>
              </a:pPr>
              <a:r>
                <a:rPr lang="fr-FR" sz="1400" dirty="0" smtClean="0"/>
                <a:t>Formalisation et animation de réseau</a:t>
              </a:r>
              <a:endParaRPr lang="fr-FR" sz="1400" kern="1200" dirty="0"/>
            </a:p>
          </p:txBody>
        </p:sp>
      </p:grpSp>
      <p:grpSp>
        <p:nvGrpSpPr>
          <p:cNvPr id="11" name="Groupe 10"/>
          <p:cNvGrpSpPr/>
          <p:nvPr/>
        </p:nvGrpSpPr>
        <p:grpSpPr>
          <a:xfrm>
            <a:off x="1964015" y="3286704"/>
            <a:ext cx="1313888" cy="1624942"/>
            <a:chOff x="1" y="1689799"/>
            <a:chExt cx="1313888" cy="1876983"/>
          </a:xfrm>
        </p:grpSpPr>
        <p:sp>
          <p:nvSpPr>
            <p:cNvPr id="12" name="Chevron 11"/>
            <p:cNvSpPr/>
            <p:nvPr/>
          </p:nvSpPr>
          <p:spPr>
            <a:xfrm rot="5400000">
              <a:off x="-281547" y="1971347"/>
              <a:ext cx="1876983" cy="1313888"/>
            </a:xfrm>
            <a:prstGeom prst="chevron">
              <a:avLst/>
            </a:prstGeom>
          </p:spPr>
          <p:style>
            <a:lnRef idx="2">
              <a:schemeClr val="accent1">
                <a:alpha val="90000"/>
                <a:hueOff val="0"/>
                <a:satOff val="0"/>
                <a:lumOff val="0"/>
                <a:alphaOff val="-20000"/>
              </a:schemeClr>
            </a:lnRef>
            <a:fillRef idx="1">
              <a:schemeClr val="accent1">
                <a:alpha val="90000"/>
                <a:hueOff val="0"/>
                <a:satOff val="0"/>
                <a:lumOff val="0"/>
                <a:alphaOff val="-20000"/>
              </a:schemeClr>
            </a:fillRef>
            <a:effectRef idx="0">
              <a:schemeClr val="accent1">
                <a:alpha val="90000"/>
                <a:hueOff val="0"/>
                <a:satOff val="0"/>
                <a:lumOff val="0"/>
                <a:alphaOff val="-20000"/>
              </a:schemeClr>
            </a:effectRef>
            <a:fontRef idx="minor">
              <a:schemeClr val="lt1"/>
            </a:fontRef>
          </p:style>
        </p:sp>
        <p:sp>
          <p:nvSpPr>
            <p:cNvPr id="13" name="Chevron 8"/>
            <p:cNvSpPr/>
            <p:nvPr/>
          </p:nvSpPr>
          <p:spPr>
            <a:xfrm>
              <a:off x="1" y="2346743"/>
              <a:ext cx="1313888" cy="5630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fr-FR" sz="1400" kern="1200" dirty="0" smtClean="0"/>
            </a:p>
            <a:p>
              <a:pPr lvl="0" algn="ctr" defTabSz="622300">
                <a:lnSpc>
                  <a:spcPct val="90000"/>
                </a:lnSpc>
                <a:spcBef>
                  <a:spcPct val="0"/>
                </a:spcBef>
                <a:spcAft>
                  <a:spcPct val="35000"/>
                </a:spcAft>
              </a:pPr>
              <a:r>
                <a:rPr lang="fr-FR" sz="1400" b="1" kern="1200" dirty="0" smtClean="0">
                  <a:solidFill>
                    <a:schemeClr val="tx1"/>
                  </a:solidFill>
                </a:rPr>
                <a:t>Evaluation et </a:t>
              </a:r>
              <a:br>
                <a:rPr lang="fr-FR" sz="1400" b="1" kern="1200" dirty="0" smtClean="0">
                  <a:solidFill>
                    <a:schemeClr val="tx1"/>
                  </a:solidFill>
                </a:rPr>
              </a:br>
              <a:r>
                <a:rPr lang="fr-FR" sz="1400" b="1" kern="1200" dirty="0" smtClean="0">
                  <a:solidFill>
                    <a:schemeClr val="tx1"/>
                  </a:solidFill>
                </a:rPr>
                <a:t>appui</a:t>
              </a:r>
              <a:endParaRPr lang="fr-FR" sz="1400" b="1" kern="1200" dirty="0">
                <a:solidFill>
                  <a:schemeClr val="tx1"/>
                </a:solidFill>
              </a:endParaRPr>
            </a:p>
          </p:txBody>
        </p:sp>
      </p:grpSp>
      <p:grpSp>
        <p:nvGrpSpPr>
          <p:cNvPr id="14" name="Groupe 13"/>
          <p:cNvGrpSpPr/>
          <p:nvPr/>
        </p:nvGrpSpPr>
        <p:grpSpPr>
          <a:xfrm>
            <a:off x="3419871" y="3286704"/>
            <a:ext cx="5526871" cy="1220680"/>
            <a:chOff x="1313887" y="1689801"/>
            <a:chExt cx="6967031" cy="1220680"/>
          </a:xfrm>
        </p:grpSpPr>
        <p:sp>
          <p:nvSpPr>
            <p:cNvPr id="15" name="Arrondir un rectangle avec un coin du même côté 14"/>
            <p:cNvSpPr/>
            <p:nvPr/>
          </p:nvSpPr>
          <p:spPr>
            <a:xfrm rot="5400000">
              <a:off x="4187063" y="-1183375"/>
              <a:ext cx="1220680" cy="6967031"/>
            </a:xfrm>
            <a:prstGeom prst="round2SameRect">
              <a:avLst/>
            </a:prstGeom>
          </p:spPr>
          <p:style>
            <a:lnRef idx="2">
              <a:schemeClr val="accent1">
                <a:alpha val="90000"/>
                <a:hueOff val="0"/>
                <a:satOff val="0"/>
                <a:lumOff val="0"/>
                <a:alphaOff val="-2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Arrondir un rectangle avec un coin du même côté 10"/>
            <p:cNvSpPr/>
            <p:nvPr/>
          </p:nvSpPr>
          <p:spPr>
            <a:xfrm>
              <a:off x="1313888" y="1749389"/>
              <a:ext cx="6907442" cy="110150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400" kern="1200" dirty="0" smtClean="0"/>
                <a:t>Appui à l’évaluation des situations </a:t>
              </a:r>
            </a:p>
            <a:p>
              <a:pPr marL="171450" lvl="1" indent="-171450" algn="l" defTabSz="800100">
                <a:lnSpc>
                  <a:spcPct val="90000"/>
                </a:lnSpc>
                <a:spcBef>
                  <a:spcPct val="0"/>
                </a:spcBef>
                <a:spcAft>
                  <a:spcPct val="15000"/>
                </a:spcAft>
                <a:buChar char="••"/>
              </a:pPr>
              <a:r>
                <a:rPr lang="fr-FR" sz="1400" dirty="0"/>
                <a:t>A</a:t>
              </a:r>
              <a:r>
                <a:rPr lang="fr-FR" sz="1400" kern="1200" dirty="0" smtClean="0"/>
                <a:t>ppui à l’élaboration de projets d’accompagnement individualisé </a:t>
              </a:r>
            </a:p>
            <a:p>
              <a:pPr marL="171450" lvl="1" indent="-171450" algn="l" defTabSz="800100">
                <a:lnSpc>
                  <a:spcPct val="90000"/>
                </a:lnSpc>
                <a:spcBef>
                  <a:spcPct val="0"/>
                </a:spcBef>
                <a:spcAft>
                  <a:spcPct val="15000"/>
                </a:spcAft>
                <a:buChar char="••"/>
              </a:pPr>
              <a:r>
                <a:rPr lang="fr-FR" sz="1400" kern="1200" dirty="0" smtClean="0"/>
                <a:t>Prévention des risques de rupture de parcours</a:t>
              </a:r>
              <a:endParaRPr lang="fr-FR" sz="1400" i="1" kern="1200" dirty="0"/>
            </a:p>
          </p:txBody>
        </p:sp>
      </p:grpSp>
      <p:grpSp>
        <p:nvGrpSpPr>
          <p:cNvPr id="17" name="Groupe 16"/>
          <p:cNvGrpSpPr/>
          <p:nvPr/>
        </p:nvGrpSpPr>
        <p:grpSpPr>
          <a:xfrm>
            <a:off x="1964015" y="4972411"/>
            <a:ext cx="1313888" cy="1624942"/>
            <a:chOff x="1" y="3375506"/>
            <a:chExt cx="1313888" cy="1876983"/>
          </a:xfrm>
        </p:grpSpPr>
        <p:sp>
          <p:nvSpPr>
            <p:cNvPr id="18" name="Chevron 17"/>
            <p:cNvSpPr/>
            <p:nvPr/>
          </p:nvSpPr>
          <p:spPr>
            <a:xfrm rot="5400000">
              <a:off x="-281547" y="3657054"/>
              <a:ext cx="1876983" cy="1313888"/>
            </a:xfrm>
            <a:prstGeom prst="chevron">
              <a:avLst/>
            </a:prstGeom>
          </p:spPr>
          <p:style>
            <a:lnRef idx="2">
              <a:schemeClr val="accent1">
                <a:alpha val="90000"/>
                <a:hueOff val="0"/>
                <a:satOff val="0"/>
                <a:lumOff val="0"/>
                <a:alphaOff val="-40000"/>
              </a:schemeClr>
            </a:lnRef>
            <a:fillRef idx="1">
              <a:schemeClr val="accent1">
                <a:alpha val="90000"/>
                <a:hueOff val="0"/>
                <a:satOff val="0"/>
                <a:lumOff val="0"/>
                <a:alphaOff val="-40000"/>
              </a:schemeClr>
            </a:fillRef>
            <a:effectRef idx="0">
              <a:schemeClr val="accent1">
                <a:alpha val="90000"/>
                <a:hueOff val="0"/>
                <a:satOff val="0"/>
                <a:lumOff val="0"/>
                <a:alphaOff val="-40000"/>
              </a:schemeClr>
            </a:effectRef>
            <a:fontRef idx="minor">
              <a:schemeClr val="lt1"/>
            </a:fontRef>
          </p:style>
        </p:sp>
        <p:sp>
          <p:nvSpPr>
            <p:cNvPr id="19" name="Chevron 12"/>
            <p:cNvSpPr/>
            <p:nvPr/>
          </p:nvSpPr>
          <p:spPr>
            <a:xfrm>
              <a:off x="1" y="4032450"/>
              <a:ext cx="1313888" cy="5630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Connaissances et formation</a:t>
              </a:r>
              <a:endParaRPr lang="fr-FR" sz="1400" b="1" kern="1200" dirty="0">
                <a:solidFill>
                  <a:schemeClr val="tx1"/>
                </a:solidFill>
              </a:endParaRPr>
            </a:p>
          </p:txBody>
        </p:sp>
      </p:grpSp>
      <p:grpSp>
        <p:nvGrpSpPr>
          <p:cNvPr id="20" name="Groupe 19"/>
          <p:cNvGrpSpPr/>
          <p:nvPr/>
        </p:nvGrpSpPr>
        <p:grpSpPr>
          <a:xfrm>
            <a:off x="3419872" y="4972409"/>
            <a:ext cx="5526871" cy="1220039"/>
            <a:chOff x="1313888" y="3375506"/>
            <a:chExt cx="6967031" cy="1220039"/>
          </a:xfrm>
        </p:grpSpPr>
        <p:sp>
          <p:nvSpPr>
            <p:cNvPr id="21" name="Arrondir un rectangle avec un coin du même côté 20"/>
            <p:cNvSpPr/>
            <p:nvPr/>
          </p:nvSpPr>
          <p:spPr>
            <a:xfrm rot="5400000">
              <a:off x="4187384" y="502010"/>
              <a:ext cx="1220039" cy="6967031"/>
            </a:xfrm>
            <a:prstGeom prst="round2SameRect">
              <a:avLst/>
            </a:prstGeom>
          </p:spPr>
          <p:style>
            <a:lnRef idx="2">
              <a:schemeClr val="accent1">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Arrondir un rectangle avec un coin du même côté 14"/>
            <p:cNvSpPr/>
            <p:nvPr/>
          </p:nvSpPr>
          <p:spPr>
            <a:xfrm>
              <a:off x="1313889" y="3435063"/>
              <a:ext cx="6907474" cy="11009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400" kern="1200" dirty="0" smtClean="0"/>
                <a:t>Contribution à la capitalisation des expertises, à la  formation, à l’organisation des connaissances et des savoirs acquis ainsi qu’à leur diffusion</a:t>
              </a:r>
            </a:p>
          </p:txBody>
        </p:sp>
      </p:grpSp>
      <p:sp>
        <p:nvSpPr>
          <p:cNvPr id="26" name="ZoneTexte 25"/>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Les Equipes Relais, dans le cadre du Schéma National Handicaps Rares</a:t>
            </a:r>
            <a:endParaRPr lang="fr-FR" sz="1600" baseline="0" dirty="0" smtClean="0">
              <a:solidFill>
                <a:schemeClr val="bg1"/>
              </a:solidFill>
            </a:endParaRPr>
          </a:p>
        </p:txBody>
      </p:sp>
      <p:sp>
        <p:nvSpPr>
          <p:cNvPr id="23" name="ZoneTexte 22"/>
          <p:cNvSpPr txBox="1"/>
          <p:nvPr/>
        </p:nvSpPr>
        <p:spPr>
          <a:xfrm>
            <a:off x="5516" y="2303910"/>
            <a:ext cx="1828393" cy="1077218"/>
          </a:xfrm>
          <a:prstGeom prst="rect">
            <a:avLst/>
          </a:prstGeom>
          <a:solidFill>
            <a:schemeClr val="tx2"/>
          </a:solidFill>
        </p:spPr>
        <p:txBody>
          <a:bodyPr wrap="square" rtlCol="0">
            <a:spAutoFit/>
          </a:bodyPr>
          <a:lstStyle/>
          <a:p>
            <a:pPr algn="l"/>
            <a:r>
              <a:rPr lang="fr-FR" sz="1600" u="sng" dirty="0" smtClean="0">
                <a:solidFill>
                  <a:schemeClr val="bg1"/>
                </a:solidFill>
              </a:rPr>
              <a:t>Equipes Relais : </a:t>
            </a:r>
            <a:r>
              <a:rPr lang="fr-FR" sz="1600" baseline="0" dirty="0" smtClean="0">
                <a:solidFill>
                  <a:schemeClr val="bg1"/>
                </a:solidFill>
              </a:rPr>
              <a:t>Schéma National </a:t>
            </a:r>
            <a:r>
              <a:rPr lang="fr-FR" sz="1600" dirty="0" smtClean="0">
                <a:solidFill>
                  <a:schemeClr val="bg1"/>
                </a:solidFill>
              </a:rPr>
              <a:t>Handicaps</a:t>
            </a:r>
            <a:r>
              <a:rPr lang="fr-FR" sz="1600" baseline="0" dirty="0" smtClean="0">
                <a:solidFill>
                  <a:schemeClr val="bg1"/>
                </a:solidFill>
              </a:rPr>
              <a:t> Rares et missions déployées</a:t>
            </a:r>
            <a:endParaRPr lang="fr-FR" sz="1600" dirty="0" smtClean="0">
              <a:solidFill>
                <a:schemeClr val="bg1"/>
              </a:solidFill>
            </a:endParaRPr>
          </a:p>
        </p:txBody>
      </p:sp>
    </p:spTree>
    <p:extLst>
      <p:ext uri="{BB962C8B-B14F-4D97-AF65-F5344CB8AC3E}">
        <p14:creationId xmlns:p14="http://schemas.microsoft.com/office/powerpoint/2010/main" val="2223839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1989823" y="1654558"/>
            <a:ext cx="7056000" cy="1631216"/>
          </a:xfrm>
          <a:prstGeom prst="rect">
            <a:avLst/>
          </a:prstGeom>
          <a:solidFill>
            <a:schemeClr val="accent1">
              <a:lumMod val="20000"/>
              <a:lumOff val="80000"/>
            </a:schemeClr>
          </a:solidFill>
          <a:ln>
            <a:solidFill>
              <a:srgbClr val="0070C0"/>
            </a:solidFill>
          </a:ln>
        </p:spPr>
        <p:txBody>
          <a:bodyPr wrap="square" rtlCol="0">
            <a:spAutoFit/>
          </a:bodyPr>
          <a:lstStyle/>
          <a:p>
            <a:r>
              <a:rPr lang="fr-FR" sz="1200" i="1" dirty="0" smtClean="0"/>
              <a:t>Handicap rare : configurations </a:t>
            </a:r>
            <a:r>
              <a:rPr lang="fr-FR" sz="1200" i="1" dirty="0"/>
              <a:t>de </a:t>
            </a:r>
            <a:r>
              <a:rPr lang="fr-FR" sz="1200" i="1" dirty="0" smtClean="0"/>
              <a:t>déficiences</a:t>
            </a:r>
          </a:p>
          <a:p>
            <a:endParaRPr lang="fr-FR" sz="1200" i="1" dirty="0" smtClean="0"/>
          </a:p>
          <a:p>
            <a:pPr marL="342900" lvl="0" indent="-342900">
              <a:buFont typeface="+mj-lt"/>
              <a:buAutoNum type="arabicPeriod"/>
            </a:pPr>
            <a:r>
              <a:rPr lang="fr-FR" sz="1200" i="1" dirty="0" smtClean="0"/>
              <a:t>L'association </a:t>
            </a:r>
            <a:r>
              <a:rPr lang="fr-FR" sz="1200" i="1" dirty="0"/>
              <a:t>d'une déficience auditive grave et d'une déficience visuelle grave ;</a:t>
            </a:r>
          </a:p>
          <a:p>
            <a:pPr marL="342900" lvl="0" indent="-342900">
              <a:buFont typeface="+mj-lt"/>
              <a:buAutoNum type="arabicPeriod"/>
            </a:pPr>
            <a:r>
              <a:rPr lang="fr-FR" sz="1200" i="1" dirty="0"/>
              <a:t>L'association d'une déficience visuelle grave et d'une ou plusieurs autres déficiences graves ;</a:t>
            </a:r>
          </a:p>
          <a:p>
            <a:pPr marL="342900" lvl="0" indent="-342900">
              <a:buFont typeface="+mj-lt"/>
              <a:buAutoNum type="arabicPeriod"/>
            </a:pPr>
            <a:r>
              <a:rPr lang="fr-FR" sz="1200" i="1" dirty="0"/>
              <a:t>L'association d'une déficience auditive grave et d'une ou plusieurs autres déficiences graves ;</a:t>
            </a:r>
          </a:p>
          <a:p>
            <a:pPr marL="342900" lvl="0" indent="-342900">
              <a:buFont typeface="+mj-lt"/>
              <a:buAutoNum type="arabicPeriod"/>
            </a:pPr>
            <a:r>
              <a:rPr lang="fr-FR" sz="1200" i="1" dirty="0"/>
              <a:t>Une dysphasie grave associée ou non à une autre déficience ;</a:t>
            </a:r>
          </a:p>
          <a:p>
            <a:pPr marL="342900" lvl="0" indent="-342900">
              <a:buFont typeface="+mj-lt"/>
              <a:buAutoNum type="arabicPeriod"/>
            </a:pPr>
            <a:r>
              <a:rPr lang="fr-FR" sz="1200" i="1" dirty="0"/>
              <a:t>L'association d'une ou plusieurs déficiences graves et d'une affection chronique, grave ou </a:t>
            </a:r>
            <a:r>
              <a:rPr lang="fr-FR" sz="1200" i="1" dirty="0" smtClean="0"/>
              <a:t>évolutive</a:t>
            </a:r>
          </a:p>
          <a:p>
            <a:pPr algn="r">
              <a:spcBef>
                <a:spcPts val="600"/>
              </a:spcBef>
            </a:pPr>
            <a:r>
              <a:rPr lang="fr-FR" sz="1100" dirty="0" smtClean="0"/>
              <a:t>Arrêté du 2 août 2000. Article </a:t>
            </a:r>
            <a:r>
              <a:rPr lang="fr-FR" sz="1100" dirty="0"/>
              <a:t>D. </a:t>
            </a:r>
            <a:r>
              <a:rPr lang="fr-FR" sz="1100" dirty="0" smtClean="0"/>
              <a:t>312-194 du CASF</a:t>
            </a:r>
            <a:endParaRPr lang="fr-FR" sz="1100" dirty="0"/>
          </a:p>
        </p:txBody>
      </p:sp>
      <p:sp>
        <p:nvSpPr>
          <p:cNvPr id="13" name="ZoneTexte 12"/>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Quelques définitions</a:t>
            </a:r>
            <a:endParaRPr lang="fr-FR" sz="1600" baseline="0" dirty="0" smtClean="0">
              <a:solidFill>
                <a:schemeClr val="bg1"/>
              </a:solidFill>
            </a:endParaRPr>
          </a:p>
        </p:txBody>
      </p:sp>
      <p:sp>
        <p:nvSpPr>
          <p:cNvPr id="16" name="ZoneTexte 15"/>
          <p:cNvSpPr txBox="1"/>
          <p:nvPr/>
        </p:nvSpPr>
        <p:spPr>
          <a:xfrm>
            <a:off x="5516" y="2303910"/>
            <a:ext cx="1828393" cy="1077218"/>
          </a:xfrm>
          <a:prstGeom prst="rect">
            <a:avLst/>
          </a:prstGeom>
          <a:solidFill>
            <a:schemeClr val="tx2"/>
          </a:solidFill>
        </p:spPr>
        <p:txBody>
          <a:bodyPr wrap="square" rtlCol="0">
            <a:spAutoFit/>
          </a:bodyPr>
          <a:lstStyle/>
          <a:p>
            <a:pPr algn="l"/>
            <a:r>
              <a:rPr lang="fr-FR" sz="1600" u="sng" dirty="0" smtClean="0">
                <a:solidFill>
                  <a:schemeClr val="bg1"/>
                </a:solidFill>
              </a:rPr>
              <a:t>Equipes Relais : </a:t>
            </a:r>
            <a:r>
              <a:rPr lang="fr-FR" sz="1600" baseline="0" dirty="0" smtClean="0">
                <a:solidFill>
                  <a:schemeClr val="bg1"/>
                </a:solidFill>
              </a:rPr>
              <a:t>Schéma National </a:t>
            </a:r>
            <a:r>
              <a:rPr lang="fr-FR" sz="1600" dirty="0" smtClean="0">
                <a:solidFill>
                  <a:schemeClr val="bg1"/>
                </a:solidFill>
              </a:rPr>
              <a:t>Handicaps</a:t>
            </a:r>
            <a:r>
              <a:rPr lang="fr-FR" sz="1600" baseline="0" dirty="0" smtClean="0">
                <a:solidFill>
                  <a:schemeClr val="bg1"/>
                </a:solidFill>
              </a:rPr>
              <a:t> Rares et missions déployées</a:t>
            </a:r>
            <a:endParaRPr lang="fr-FR" sz="1600" dirty="0" smtClean="0">
              <a:solidFill>
                <a:schemeClr val="bg1"/>
              </a:solidFill>
            </a:endParaRPr>
          </a:p>
        </p:txBody>
      </p:sp>
      <p:sp>
        <p:nvSpPr>
          <p:cNvPr id="2" name="ZoneTexte 1"/>
          <p:cNvSpPr txBox="1"/>
          <p:nvPr/>
        </p:nvSpPr>
        <p:spPr>
          <a:xfrm>
            <a:off x="2009683" y="3549042"/>
            <a:ext cx="7036140" cy="3354765"/>
          </a:xfrm>
          <a:prstGeom prst="rect">
            <a:avLst/>
          </a:prstGeom>
          <a:noFill/>
        </p:spPr>
        <p:txBody>
          <a:bodyPr wrap="square" rtlCol="0">
            <a:spAutoFit/>
          </a:bodyPr>
          <a:lstStyle/>
          <a:p>
            <a:pPr>
              <a:spcAft>
                <a:spcPts val="600"/>
              </a:spcAft>
            </a:pPr>
            <a:r>
              <a:rPr lang="fr-FR" sz="1400" dirty="0">
                <a:latin typeface="Tahoma" panose="020B0604030504040204" pitchFamily="34" charset="0"/>
                <a:ea typeface="Tahoma" panose="020B0604030504040204" pitchFamily="34" charset="0"/>
                <a:cs typeface="Tahoma" panose="020B0604030504040204" pitchFamily="34" charset="0"/>
              </a:rPr>
              <a:t>En résumé, </a:t>
            </a:r>
            <a:r>
              <a:rPr lang="fr-FR" sz="1400" dirty="0" smtClean="0">
                <a:latin typeface="Tahoma" panose="020B0604030504040204" pitchFamily="34" charset="0"/>
                <a:ea typeface="Tahoma" panose="020B0604030504040204" pitchFamily="34" charset="0"/>
                <a:cs typeface="Tahoma" panose="020B0604030504040204" pitchFamily="34" charset="0"/>
              </a:rPr>
              <a:t>on </a:t>
            </a:r>
            <a:r>
              <a:rPr lang="fr-FR" sz="1400" dirty="0">
                <a:latin typeface="Tahoma" panose="020B0604030504040204" pitchFamily="34" charset="0"/>
                <a:ea typeface="Tahoma" panose="020B0604030504040204" pitchFamily="34" charset="0"/>
                <a:cs typeface="Tahoma" panose="020B0604030504040204" pitchFamily="34" charset="0"/>
              </a:rPr>
              <a:t>parle d’handicap rare lorsque plusieurs déficiences sévères entraînent des difficultés à conduire une évaluation globale et partagée de la situation et de ses besoins, à mettre en œuvre avec les personnes concernées une stratégie globale d’intervention</a:t>
            </a:r>
            <a:r>
              <a:rPr lang="fr-FR" sz="1400" dirty="0" smtClean="0">
                <a:latin typeface="Tahoma" panose="020B0604030504040204" pitchFamily="34" charset="0"/>
                <a:ea typeface="Tahoma" panose="020B0604030504040204" pitchFamily="34" charset="0"/>
                <a:cs typeface="Tahoma" panose="020B0604030504040204" pitchFamily="34" charset="0"/>
              </a:rPr>
              <a:t>. </a:t>
            </a:r>
          </a:p>
          <a:p>
            <a:pPr>
              <a:spcAft>
                <a:spcPts val="600"/>
              </a:spcAft>
            </a:pPr>
            <a:r>
              <a:rPr lang="fr-FR" sz="1400" dirty="0" smtClean="0">
                <a:latin typeface="Tahoma" panose="020B0604030504040204" pitchFamily="34" charset="0"/>
                <a:ea typeface="Tahoma" panose="020B0604030504040204" pitchFamily="34" charset="0"/>
                <a:cs typeface="Tahoma" panose="020B0604030504040204" pitchFamily="34" charset="0"/>
              </a:rPr>
              <a:t>Mais </a:t>
            </a:r>
            <a:r>
              <a:rPr lang="fr-FR" sz="1400" dirty="0">
                <a:latin typeface="Tahoma" panose="020B0604030504040204" pitchFamily="34" charset="0"/>
                <a:ea typeface="Tahoma" panose="020B0604030504040204" pitchFamily="34" charset="0"/>
                <a:cs typeface="Tahoma" panose="020B0604030504040204" pitchFamily="34" charset="0"/>
              </a:rPr>
              <a:t>aussi </a:t>
            </a:r>
          </a:p>
          <a:p>
            <a:pPr marL="269875" lvl="1" indent="-171450">
              <a:spcAft>
                <a:spcPts val="600"/>
              </a:spcAft>
              <a:buFont typeface="Arial" panose="020B0604020202020204" pitchFamily="34" charset="0"/>
              <a:buChar char="•"/>
            </a:pPr>
            <a:r>
              <a:rPr lang="fr-FR" sz="1400" dirty="0">
                <a:latin typeface="Tahoma" panose="020B0604030504040204" pitchFamily="34" charset="0"/>
                <a:ea typeface="Tahoma" panose="020B0604030504040204" pitchFamily="34" charset="0"/>
                <a:cs typeface="Tahoma" panose="020B0604030504040204" pitchFamily="34" charset="0"/>
              </a:rPr>
              <a:t>Quand la complexité de la situation génère ou pourrait générer une rupture de parcours</a:t>
            </a:r>
          </a:p>
          <a:p>
            <a:pPr marL="269875" lvl="1" indent="-171450">
              <a:spcAft>
                <a:spcPts val="600"/>
              </a:spcAft>
              <a:buFont typeface="Arial" panose="020B0604020202020204" pitchFamily="34" charset="0"/>
              <a:buChar char="•"/>
            </a:pPr>
            <a:r>
              <a:rPr lang="fr-FR" sz="1400" dirty="0">
                <a:latin typeface="Tahoma" panose="020B0604030504040204" pitchFamily="34" charset="0"/>
                <a:ea typeface="Tahoma" panose="020B0604030504040204" pitchFamily="34" charset="0"/>
                <a:cs typeface="Tahoma" panose="020B0604030504040204" pitchFamily="34" charset="0"/>
              </a:rPr>
              <a:t>Quand cette même complexité demande aux professionnels d’innover – d’adapter leurs pratiques professionnelles</a:t>
            </a:r>
          </a:p>
          <a:p>
            <a:pPr marL="269875" lvl="1" indent="-171450">
              <a:spcAft>
                <a:spcPts val="600"/>
              </a:spcAft>
              <a:buFont typeface="Arial" panose="020B0604020202020204" pitchFamily="34" charset="0"/>
              <a:buChar char="•"/>
            </a:pPr>
            <a:r>
              <a:rPr lang="fr-FR" sz="1400" dirty="0">
                <a:latin typeface="Tahoma" panose="020B0604030504040204" pitchFamily="34" charset="0"/>
                <a:ea typeface="Tahoma" panose="020B0604030504040204" pitchFamily="34" charset="0"/>
                <a:cs typeface="Tahoma" panose="020B0604030504040204" pitchFamily="34" charset="0"/>
              </a:rPr>
              <a:t>Quand une structure médico-sociale a le sentiment d’avoir atteint ses limites en matière d’accompagnement</a:t>
            </a:r>
          </a:p>
          <a:p>
            <a:pPr marL="269875" lvl="1" indent="-171450">
              <a:spcAft>
                <a:spcPts val="600"/>
              </a:spcAft>
              <a:buFont typeface="Arial" panose="020B0604020202020204" pitchFamily="34" charset="0"/>
              <a:buChar char="•"/>
            </a:pPr>
            <a:r>
              <a:rPr lang="fr-FR" sz="1400" dirty="0">
                <a:latin typeface="Tahoma" panose="020B0604030504040204" pitchFamily="34" charset="0"/>
                <a:ea typeface="Tahoma" panose="020B0604030504040204" pitchFamily="34" charset="0"/>
                <a:cs typeface="Tahoma" panose="020B0604030504040204" pitchFamily="34" charset="0"/>
              </a:rPr>
              <a:t>Quand l’intrication des déficiences demande un savoir-faire – technicité spécifique</a:t>
            </a:r>
          </a:p>
          <a:p>
            <a:pPr marL="269875" lvl="1" indent="-171450">
              <a:spcAft>
                <a:spcPts val="600"/>
              </a:spcAft>
              <a:buFont typeface="Arial" panose="020B0604020202020204" pitchFamily="34" charset="0"/>
              <a:buChar char="•"/>
            </a:pPr>
            <a:r>
              <a:rPr lang="fr-FR" sz="1400" dirty="0">
                <a:latin typeface="Tahoma" panose="020B0604030504040204" pitchFamily="34" charset="0"/>
                <a:ea typeface="Tahoma" panose="020B0604030504040204" pitchFamily="34" charset="0"/>
                <a:cs typeface="Tahoma" panose="020B0604030504040204" pitchFamily="34" charset="0"/>
              </a:rPr>
              <a:t>Quand il y a sentiment </a:t>
            </a:r>
            <a:r>
              <a:rPr lang="fr-FR" sz="1400" dirty="0" smtClean="0">
                <a:latin typeface="Tahoma" panose="020B0604030504040204" pitchFamily="34" charset="0"/>
                <a:ea typeface="Tahoma" panose="020B0604030504040204" pitchFamily="34" charset="0"/>
                <a:cs typeface="Tahoma" panose="020B0604030504040204" pitchFamily="34" charset="0"/>
              </a:rPr>
              <a:t>d’isolement</a:t>
            </a:r>
            <a:endParaRPr lang="fr-FR"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5423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p:nvPr/>
        </p:nvSpPr>
        <p:spPr>
          <a:xfrm>
            <a:off x="4145544" y="978372"/>
            <a:ext cx="4968552" cy="338554"/>
          </a:xfrm>
          <a:prstGeom prst="rect">
            <a:avLst/>
          </a:prstGeom>
          <a:noFill/>
        </p:spPr>
        <p:txBody>
          <a:bodyPr wrap="square" rtlCol="0">
            <a:spAutoFit/>
          </a:bodyPr>
          <a:lstStyle/>
          <a:p>
            <a:pPr algn="r"/>
            <a:r>
              <a:rPr lang="fr-FR" sz="1600" dirty="0" smtClean="0">
                <a:solidFill>
                  <a:schemeClr val="accent1">
                    <a:lumMod val="75000"/>
                  </a:schemeClr>
                </a:solidFill>
              </a:rPr>
              <a:t>Merci de votre attention</a:t>
            </a:r>
            <a:endParaRPr lang="fr-FR" sz="1600" baseline="0" dirty="0" smtClean="0">
              <a:solidFill>
                <a:schemeClr val="accent1">
                  <a:lumMod val="75000"/>
                </a:schemeClr>
              </a:solidFill>
            </a:endParaRPr>
          </a:p>
        </p:txBody>
      </p:sp>
      <p:sp>
        <p:nvSpPr>
          <p:cNvPr id="4" name="ZoneTexte 3"/>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Situations rencontrées, problématiques suscitant une sollicitation des ERHR</a:t>
            </a:r>
            <a:endParaRPr lang="fr-FR" sz="1600" baseline="0" dirty="0" smtClean="0">
              <a:solidFill>
                <a:schemeClr val="bg1"/>
              </a:solidFill>
            </a:endParaRPr>
          </a:p>
        </p:txBody>
      </p:sp>
      <p:pic>
        <p:nvPicPr>
          <p:cNvPr id="6" name="Espace réservé du contenu 10"/>
          <p:cNvPicPr>
            <a:picLocks noChangeAspect="1"/>
          </p:cNvPicPr>
          <p:nvPr/>
        </p:nvPicPr>
        <p:blipFill>
          <a:blip r:embed="rId3"/>
          <a:stretch>
            <a:fillRect/>
          </a:stretch>
        </p:blipFill>
        <p:spPr>
          <a:xfrm>
            <a:off x="4231103" y="2210228"/>
            <a:ext cx="1319603" cy="860379"/>
          </a:xfrm>
          <a:prstGeom prst="rect">
            <a:avLst/>
          </a:prstGeom>
        </p:spPr>
      </p:pic>
      <p:sp>
        <p:nvSpPr>
          <p:cNvPr id="7" name="Rectangle 6"/>
          <p:cNvSpPr/>
          <p:nvPr/>
        </p:nvSpPr>
        <p:spPr>
          <a:xfrm>
            <a:off x="4902976" y="1995426"/>
            <a:ext cx="1295460" cy="523220"/>
          </a:xfrm>
          <a:prstGeom prst="rect">
            <a:avLst/>
          </a:prstGeom>
        </p:spPr>
        <p:txBody>
          <a:bodyPr wrap="square">
            <a:spAutoFit/>
          </a:bodyPr>
          <a:lstStyle/>
          <a:p>
            <a:endParaRPr lang="fr-FR" sz="1200" dirty="0">
              <a:solidFill>
                <a:srgbClr val="000000"/>
              </a:solidFill>
              <a:latin typeface="Arial" panose="020B0604020202020204" pitchFamily="34" charset="0"/>
            </a:endParaRPr>
          </a:p>
          <a:p>
            <a:r>
              <a:rPr lang="fr-FR" sz="1600" b="1" dirty="0">
                <a:solidFill>
                  <a:srgbClr val="029839"/>
                </a:solidFill>
                <a:latin typeface="Arial" panose="020B0604020202020204" pitchFamily="34" charset="0"/>
              </a:rPr>
              <a:t>Domicile</a:t>
            </a:r>
            <a:r>
              <a:rPr lang="fr-FR" sz="1600" b="1" dirty="0">
                <a:solidFill>
                  <a:srgbClr val="184B99"/>
                </a:solidFill>
                <a:latin typeface="Arial" panose="020B0604020202020204" pitchFamily="34" charset="0"/>
              </a:rPr>
              <a:t> </a:t>
            </a:r>
            <a:endParaRPr lang="fr-FR" sz="1600" dirty="0">
              <a:solidFill>
                <a:srgbClr val="184B99"/>
              </a:solidFill>
            </a:endParaRPr>
          </a:p>
        </p:txBody>
      </p:sp>
      <p:sp>
        <p:nvSpPr>
          <p:cNvPr id="8" name="Rectangle 7"/>
          <p:cNvSpPr/>
          <p:nvPr/>
        </p:nvSpPr>
        <p:spPr>
          <a:xfrm>
            <a:off x="8055965" y="1239856"/>
            <a:ext cx="1019603" cy="553998"/>
          </a:xfrm>
          <a:prstGeom prst="rect">
            <a:avLst/>
          </a:prstGeom>
        </p:spPr>
        <p:txBody>
          <a:bodyPr wrap="square">
            <a:spAutoFit/>
          </a:bodyPr>
          <a:lstStyle/>
          <a:p>
            <a:endParaRPr lang="fr-FR" sz="1200" dirty="0">
              <a:solidFill>
                <a:srgbClr val="000000"/>
              </a:solidFill>
              <a:latin typeface="Arial" panose="020B0604020202020204" pitchFamily="34" charset="0"/>
            </a:endParaRPr>
          </a:p>
          <a:p>
            <a:r>
              <a:rPr lang="fr-FR" sz="1600" b="1" dirty="0">
                <a:solidFill>
                  <a:srgbClr val="E83C4E"/>
                </a:solidFill>
                <a:latin typeface="Arial" panose="020B0604020202020204" pitchFamily="34" charset="0"/>
              </a:rPr>
              <a:t>ESMS</a:t>
            </a:r>
            <a:r>
              <a:rPr lang="fr-FR" b="1" dirty="0">
                <a:latin typeface="Arial" panose="020B0604020202020204" pitchFamily="34" charset="0"/>
              </a:rPr>
              <a:t> </a:t>
            </a:r>
            <a:endParaRPr lang="fr-FR" dirty="0"/>
          </a:p>
        </p:txBody>
      </p:sp>
      <p:pic>
        <p:nvPicPr>
          <p:cNvPr id="9" name="Image 8"/>
          <p:cNvPicPr>
            <a:picLocks noChangeAspect="1"/>
          </p:cNvPicPr>
          <p:nvPr/>
        </p:nvPicPr>
        <p:blipFill>
          <a:blip r:embed="rId4"/>
          <a:stretch>
            <a:fillRect/>
          </a:stretch>
        </p:blipFill>
        <p:spPr>
          <a:xfrm>
            <a:off x="7100106" y="1426497"/>
            <a:ext cx="955859" cy="873191"/>
          </a:xfrm>
          <a:prstGeom prst="rect">
            <a:avLst/>
          </a:prstGeom>
        </p:spPr>
      </p:pic>
      <p:sp>
        <p:nvSpPr>
          <p:cNvPr id="10" name="ZoneTexte 9"/>
          <p:cNvSpPr txBox="1"/>
          <p:nvPr/>
        </p:nvSpPr>
        <p:spPr>
          <a:xfrm>
            <a:off x="1901579" y="1465654"/>
            <a:ext cx="2893325" cy="2585323"/>
          </a:xfrm>
          <a:prstGeom prst="rect">
            <a:avLst/>
          </a:prstGeom>
          <a:noFill/>
        </p:spPr>
        <p:txBody>
          <a:bodyPr wrap="square" rtlCol="0">
            <a:spAutoFit/>
          </a:bodyPr>
          <a:lstStyle/>
          <a:p>
            <a:r>
              <a:rPr lang="fr-FR" sz="1600" b="1" dirty="0" smtClean="0">
                <a:solidFill>
                  <a:srgbClr val="029839"/>
                </a:solidFill>
              </a:rPr>
              <a:t>.Situation </a:t>
            </a:r>
            <a:r>
              <a:rPr lang="fr-FR" sz="1600" b="1" dirty="0">
                <a:solidFill>
                  <a:srgbClr val="029839"/>
                </a:solidFill>
              </a:rPr>
              <a:t>à domicile « subie » </a:t>
            </a:r>
            <a:endParaRPr lang="fr-FR" sz="1600" dirty="0">
              <a:solidFill>
                <a:srgbClr val="029839"/>
              </a:solidFill>
            </a:endParaRPr>
          </a:p>
          <a:p>
            <a:r>
              <a:rPr lang="fr-FR" sz="1600" dirty="0" smtClean="0">
                <a:solidFill>
                  <a:srgbClr val="029839"/>
                </a:solidFill>
              </a:rPr>
              <a:t>•</a:t>
            </a:r>
            <a:r>
              <a:rPr lang="fr-FR" sz="1600" b="1" dirty="0" smtClean="0">
                <a:solidFill>
                  <a:srgbClr val="029839"/>
                </a:solidFill>
              </a:rPr>
              <a:t>Accompagnement </a:t>
            </a:r>
            <a:r>
              <a:rPr lang="fr-FR" sz="1600" dirty="0">
                <a:solidFill>
                  <a:srgbClr val="029839"/>
                </a:solidFill>
              </a:rPr>
              <a:t>médico-social à domicile jugé </a:t>
            </a:r>
            <a:r>
              <a:rPr lang="fr-FR" sz="1600" b="1" dirty="0">
                <a:solidFill>
                  <a:srgbClr val="029839"/>
                </a:solidFill>
              </a:rPr>
              <a:t>inadapté </a:t>
            </a:r>
            <a:r>
              <a:rPr lang="fr-FR" sz="1600" dirty="0">
                <a:solidFill>
                  <a:srgbClr val="029839"/>
                </a:solidFill>
              </a:rPr>
              <a:t>par les </a:t>
            </a:r>
            <a:r>
              <a:rPr lang="fr-FR" sz="1600" dirty="0" smtClean="0">
                <a:solidFill>
                  <a:srgbClr val="029839"/>
                </a:solidFill>
              </a:rPr>
              <a:t>parents </a:t>
            </a:r>
            <a:endParaRPr lang="fr-FR" sz="1600" dirty="0">
              <a:solidFill>
                <a:srgbClr val="029839"/>
              </a:solidFill>
            </a:endParaRPr>
          </a:p>
          <a:p>
            <a:r>
              <a:rPr lang="fr-FR" sz="1600" dirty="0">
                <a:solidFill>
                  <a:srgbClr val="029839"/>
                </a:solidFill>
              </a:rPr>
              <a:t>•</a:t>
            </a:r>
            <a:r>
              <a:rPr lang="fr-FR" sz="1600" b="1" dirty="0">
                <a:solidFill>
                  <a:srgbClr val="029839"/>
                </a:solidFill>
              </a:rPr>
              <a:t>Famille isolée </a:t>
            </a:r>
            <a:endParaRPr lang="fr-FR" sz="1600" dirty="0">
              <a:solidFill>
                <a:srgbClr val="029839"/>
              </a:solidFill>
            </a:endParaRPr>
          </a:p>
          <a:p>
            <a:r>
              <a:rPr lang="fr-FR" sz="1600" dirty="0">
                <a:solidFill>
                  <a:srgbClr val="029839"/>
                </a:solidFill>
              </a:rPr>
              <a:t>•</a:t>
            </a:r>
            <a:r>
              <a:rPr lang="fr-FR" sz="1600" b="1" dirty="0">
                <a:solidFill>
                  <a:srgbClr val="029839"/>
                </a:solidFill>
              </a:rPr>
              <a:t>Famille monoparentale </a:t>
            </a:r>
            <a:endParaRPr lang="fr-FR" sz="1600" dirty="0">
              <a:solidFill>
                <a:srgbClr val="029839"/>
              </a:solidFill>
            </a:endParaRPr>
          </a:p>
          <a:p>
            <a:r>
              <a:rPr lang="fr-FR" sz="1600" dirty="0">
                <a:solidFill>
                  <a:srgbClr val="029839"/>
                </a:solidFill>
              </a:rPr>
              <a:t>•</a:t>
            </a:r>
            <a:r>
              <a:rPr lang="fr-FR" sz="1600" b="1" dirty="0">
                <a:solidFill>
                  <a:srgbClr val="029839"/>
                </a:solidFill>
              </a:rPr>
              <a:t>Problématiques familiales </a:t>
            </a:r>
            <a:r>
              <a:rPr lang="fr-FR" sz="1600" dirty="0">
                <a:solidFill>
                  <a:srgbClr val="029839"/>
                </a:solidFill>
              </a:rPr>
              <a:t>complexes </a:t>
            </a:r>
          </a:p>
          <a:p>
            <a:r>
              <a:rPr lang="fr-FR" sz="1600" dirty="0">
                <a:solidFill>
                  <a:srgbClr val="029839"/>
                </a:solidFill>
              </a:rPr>
              <a:t>•Epuisement des proches</a:t>
            </a:r>
            <a:r>
              <a:rPr lang="fr-FR" dirty="0">
                <a:solidFill>
                  <a:srgbClr val="029839"/>
                </a:solidFill>
              </a:rPr>
              <a:t> </a:t>
            </a:r>
          </a:p>
        </p:txBody>
      </p:sp>
      <p:sp>
        <p:nvSpPr>
          <p:cNvPr id="11" name="ZoneTexte 10"/>
          <p:cNvSpPr txBox="1"/>
          <p:nvPr/>
        </p:nvSpPr>
        <p:spPr>
          <a:xfrm>
            <a:off x="6131374" y="2026550"/>
            <a:ext cx="2893325" cy="2554545"/>
          </a:xfrm>
          <a:prstGeom prst="rect">
            <a:avLst/>
          </a:prstGeom>
          <a:noFill/>
        </p:spPr>
        <p:txBody>
          <a:bodyPr wrap="square" rtlCol="0">
            <a:spAutoFit/>
          </a:bodyPr>
          <a:lstStyle/>
          <a:p>
            <a:endParaRPr lang="fr-FR" sz="1600" dirty="0"/>
          </a:p>
          <a:p>
            <a:pPr algn="r"/>
            <a:r>
              <a:rPr lang="fr-FR" sz="1600" dirty="0" smtClean="0">
                <a:solidFill>
                  <a:srgbClr val="E83C4E"/>
                </a:solidFill>
              </a:rPr>
              <a:t>•</a:t>
            </a:r>
            <a:r>
              <a:rPr lang="fr-FR" sz="1600" b="1" dirty="0" smtClean="0">
                <a:solidFill>
                  <a:srgbClr val="E83C4E"/>
                </a:solidFill>
              </a:rPr>
              <a:t>« </a:t>
            </a:r>
            <a:r>
              <a:rPr lang="fr-FR" sz="1600" b="1" dirty="0">
                <a:solidFill>
                  <a:srgbClr val="E83C4E"/>
                </a:solidFill>
              </a:rPr>
              <a:t>Limite de compétence » </a:t>
            </a:r>
            <a:r>
              <a:rPr lang="fr-FR" sz="1600" dirty="0">
                <a:solidFill>
                  <a:srgbClr val="E83C4E"/>
                </a:solidFill>
              </a:rPr>
              <a:t>ressentie par les équipes </a:t>
            </a:r>
          </a:p>
          <a:p>
            <a:pPr algn="r"/>
            <a:r>
              <a:rPr lang="fr-FR" sz="1600" dirty="0">
                <a:solidFill>
                  <a:srgbClr val="E83C4E"/>
                </a:solidFill>
              </a:rPr>
              <a:t>•Différence de degré d’accompagnement entre </a:t>
            </a:r>
          </a:p>
          <a:p>
            <a:pPr algn="r"/>
            <a:r>
              <a:rPr lang="fr-FR" sz="1600" dirty="0">
                <a:solidFill>
                  <a:srgbClr val="E83C4E"/>
                </a:solidFill>
              </a:rPr>
              <a:t>le </a:t>
            </a:r>
            <a:r>
              <a:rPr lang="fr-FR" sz="1600" b="1" dirty="0">
                <a:solidFill>
                  <a:srgbClr val="E83C4E"/>
                </a:solidFill>
              </a:rPr>
              <a:t>secteur enfant et adulte </a:t>
            </a:r>
            <a:endParaRPr lang="fr-FR" sz="1600" dirty="0">
              <a:solidFill>
                <a:srgbClr val="E83C4E"/>
              </a:solidFill>
            </a:endParaRPr>
          </a:p>
          <a:p>
            <a:pPr algn="r"/>
            <a:r>
              <a:rPr lang="fr-FR" sz="1600" dirty="0">
                <a:solidFill>
                  <a:srgbClr val="E83C4E"/>
                </a:solidFill>
              </a:rPr>
              <a:t>•Sentiment d’isolement de perplexité : besoin d’étayage </a:t>
            </a:r>
          </a:p>
          <a:p>
            <a:pPr algn="r"/>
            <a:r>
              <a:rPr lang="fr-FR" sz="1600" dirty="0">
                <a:solidFill>
                  <a:srgbClr val="E83C4E"/>
                </a:solidFill>
              </a:rPr>
              <a:t>•Plateau technique insuffisant / aux besoins </a:t>
            </a:r>
          </a:p>
        </p:txBody>
      </p:sp>
      <p:sp>
        <p:nvSpPr>
          <p:cNvPr id="12" name="ZoneTexte 11"/>
          <p:cNvSpPr txBox="1"/>
          <p:nvPr/>
        </p:nvSpPr>
        <p:spPr>
          <a:xfrm>
            <a:off x="2205077" y="4795897"/>
            <a:ext cx="6840760" cy="2062103"/>
          </a:xfrm>
          <a:prstGeom prst="rect">
            <a:avLst/>
          </a:prstGeom>
          <a:noFill/>
        </p:spPr>
        <p:txBody>
          <a:bodyPr wrap="square" rtlCol="0">
            <a:spAutoFit/>
          </a:bodyPr>
          <a:lstStyle/>
          <a:p>
            <a:r>
              <a:rPr lang="fr-FR" sz="1600" dirty="0">
                <a:solidFill>
                  <a:srgbClr val="184B99"/>
                </a:solidFill>
              </a:rPr>
              <a:t>Situation complexifiée par les </a:t>
            </a:r>
            <a:r>
              <a:rPr lang="fr-FR" sz="1600" b="1" dirty="0">
                <a:solidFill>
                  <a:srgbClr val="184B99"/>
                </a:solidFill>
              </a:rPr>
              <a:t>troubles du comportement </a:t>
            </a:r>
            <a:endParaRPr lang="fr-FR" sz="1600" dirty="0">
              <a:solidFill>
                <a:srgbClr val="184B99"/>
              </a:solidFill>
            </a:endParaRPr>
          </a:p>
          <a:p>
            <a:r>
              <a:rPr lang="fr-FR" sz="1600" dirty="0">
                <a:solidFill>
                  <a:srgbClr val="184B99"/>
                </a:solidFill>
              </a:rPr>
              <a:t>•</a:t>
            </a:r>
            <a:r>
              <a:rPr lang="fr-FR" sz="1600" b="1" dirty="0">
                <a:solidFill>
                  <a:srgbClr val="184B99"/>
                </a:solidFill>
              </a:rPr>
              <a:t>Combinaison très complexe ou singulière </a:t>
            </a:r>
            <a:r>
              <a:rPr lang="fr-FR" sz="1600" dirty="0">
                <a:solidFill>
                  <a:srgbClr val="184B99"/>
                </a:solidFill>
              </a:rPr>
              <a:t>: déficience et troubles de la communication importants et/ou épilepsies sévères et/ou TSA, maladies rares générant des combinaisons très singulières de handicaps </a:t>
            </a:r>
          </a:p>
          <a:p>
            <a:r>
              <a:rPr lang="fr-FR" sz="1600" dirty="0">
                <a:solidFill>
                  <a:srgbClr val="184B99"/>
                </a:solidFill>
              </a:rPr>
              <a:t>•</a:t>
            </a:r>
            <a:r>
              <a:rPr lang="fr-FR" sz="1600" b="1" dirty="0">
                <a:solidFill>
                  <a:srgbClr val="184B99"/>
                </a:solidFill>
              </a:rPr>
              <a:t>Risque ou rupture de parcours </a:t>
            </a:r>
            <a:r>
              <a:rPr lang="fr-FR" sz="1600" dirty="0">
                <a:solidFill>
                  <a:srgbClr val="184B99"/>
                </a:solidFill>
              </a:rPr>
              <a:t>liée à une </a:t>
            </a:r>
            <a:r>
              <a:rPr lang="fr-FR" sz="1600" b="1" dirty="0">
                <a:solidFill>
                  <a:srgbClr val="184B99"/>
                </a:solidFill>
              </a:rPr>
              <a:t>période de transition </a:t>
            </a:r>
            <a:r>
              <a:rPr lang="fr-FR" sz="1600" dirty="0">
                <a:solidFill>
                  <a:srgbClr val="184B99"/>
                </a:solidFill>
              </a:rPr>
              <a:t>ou à </a:t>
            </a:r>
            <a:r>
              <a:rPr lang="fr-FR" sz="1600" b="1" dirty="0">
                <a:solidFill>
                  <a:srgbClr val="184B99"/>
                </a:solidFill>
              </a:rPr>
              <a:t>l’évolution du handicap </a:t>
            </a:r>
            <a:r>
              <a:rPr lang="fr-FR" sz="1600" dirty="0">
                <a:solidFill>
                  <a:srgbClr val="184B99"/>
                </a:solidFill>
              </a:rPr>
              <a:t>: maternelle/primaire, arrêt du travail, augmentation des besoins d’accompagnement – ESAT/autre, SAVS/SAMSAH, FAM/MAS, etc., vieillissement </a:t>
            </a:r>
            <a:r>
              <a:rPr lang="fr-FR" sz="1600" dirty="0" smtClean="0"/>
              <a:t> </a:t>
            </a:r>
            <a:endParaRPr lang="fr-FR" sz="1600" dirty="0"/>
          </a:p>
        </p:txBody>
      </p:sp>
      <p:sp>
        <p:nvSpPr>
          <p:cNvPr id="13" name="Flèche à trois pointes 12"/>
          <p:cNvSpPr/>
          <p:nvPr/>
        </p:nvSpPr>
        <p:spPr>
          <a:xfrm rot="11850637">
            <a:off x="4433802" y="3421493"/>
            <a:ext cx="1720512" cy="936104"/>
          </a:xfrm>
          <a:prstGeom prst="leftRightUpArrow">
            <a:avLst/>
          </a:prstGeom>
          <a:noFill/>
          <a:ln>
            <a:solidFill>
              <a:srgbClr val="184B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5516" y="3528046"/>
            <a:ext cx="1828393" cy="1077218"/>
          </a:xfrm>
          <a:prstGeom prst="rect">
            <a:avLst/>
          </a:prstGeom>
          <a:solidFill>
            <a:schemeClr val="tx2"/>
          </a:solidFill>
        </p:spPr>
        <p:txBody>
          <a:bodyPr wrap="square" rtlCol="0">
            <a:spAutoFit/>
          </a:bodyPr>
          <a:lstStyle/>
          <a:p>
            <a:pPr algn="l"/>
            <a:r>
              <a:rPr lang="fr-FR" sz="1600" u="sng" baseline="0" dirty="0" smtClean="0">
                <a:solidFill>
                  <a:schemeClr val="bg1"/>
                </a:solidFill>
              </a:rPr>
              <a:t>Parcours :</a:t>
            </a:r>
            <a:endParaRPr lang="fr-FR" sz="1600" u="none" baseline="0" dirty="0" smtClean="0">
              <a:solidFill>
                <a:schemeClr val="bg1"/>
              </a:solidFill>
            </a:endParaRPr>
          </a:p>
          <a:p>
            <a:pPr algn="l"/>
            <a:r>
              <a:rPr lang="fr-FR" sz="1600" baseline="0" dirty="0" smtClean="0">
                <a:solidFill>
                  <a:schemeClr val="bg1"/>
                </a:solidFill>
              </a:rPr>
              <a:t>Situations suivies, réponses et questionnements</a:t>
            </a:r>
          </a:p>
        </p:txBody>
      </p:sp>
    </p:spTree>
    <p:extLst>
      <p:ext uri="{BB962C8B-B14F-4D97-AF65-F5344CB8AC3E}">
        <p14:creationId xmlns:p14="http://schemas.microsoft.com/office/powerpoint/2010/main" val="1415291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p:nvPr/>
        </p:nvSpPr>
        <p:spPr>
          <a:xfrm>
            <a:off x="4145544" y="978372"/>
            <a:ext cx="4968552" cy="338554"/>
          </a:xfrm>
          <a:prstGeom prst="rect">
            <a:avLst/>
          </a:prstGeom>
          <a:noFill/>
        </p:spPr>
        <p:txBody>
          <a:bodyPr wrap="square" rtlCol="0">
            <a:spAutoFit/>
          </a:bodyPr>
          <a:lstStyle/>
          <a:p>
            <a:pPr algn="r"/>
            <a:r>
              <a:rPr lang="fr-FR" sz="1600" dirty="0" smtClean="0">
                <a:solidFill>
                  <a:schemeClr val="accent1">
                    <a:lumMod val="75000"/>
                  </a:schemeClr>
                </a:solidFill>
              </a:rPr>
              <a:t>Merci de votre attention</a:t>
            </a:r>
            <a:endParaRPr lang="fr-FR" sz="1600" baseline="0" dirty="0" smtClean="0">
              <a:solidFill>
                <a:schemeClr val="accent1">
                  <a:lumMod val="75000"/>
                </a:schemeClr>
              </a:solidFill>
            </a:endParaRPr>
          </a:p>
        </p:txBody>
      </p:sp>
      <p:sp>
        <p:nvSpPr>
          <p:cNvPr id="4" name="ZoneTexte 3"/>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Situations rencontrées, problématiques suscitant une sollicitation des ERHR</a:t>
            </a:r>
            <a:endParaRPr lang="fr-FR" sz="1600" baseline="0" dirty="0" smtClean="0">
              <a:solidFill>
                <a:schemeClr val="bg1"/>
              </a:solidFill>
            </a:endParaRPr>
          </a:p>
        </p:txBody>
      </p:sp>
      <p:graphicFrame>
        <p:nvGraphicFramePr>
          <p:cNvPr id="18" name="Graphique 17"/>
          <p:cNvGraphicFramePr>
            <a:graphicFrameLocks/>
          </p:cNvGraphicFramePr>
          <p:nvPr>
            <p:extLst>
              <p:ext uri="{D42A27DB-BD31-4B8C-83A1-F6EECF244321}">
                <p14:modId xmlns:p14="http://schemas.microsoft.com/office/powerpoint/2010/main" val="982789471"/>
              </p:ext>
            </p:extLst>
          </p:nvPr>
        </p:nvGraphicFramePr>
        <p:xfrm>
          <a:off x="6228184" y="4349062"/>
          <a:ext cx="2771800" cy="2443104"/>
        </p:xfrm>
        <a:graphic>
          <a:graphicData uri="http://schemas.openxmlformats.org/drawingml/2006/chart">
            <c:chart xmlns:c="http://schemas.openxmlformats.org/drawingml/2006/chart" xmlns:r="http://schemas.openxmlformats.org/officeDocument/2006/relationships" r:id="rId3"/>
          </a:graphicData>
        </a:graphic>
      </p:graphicFrame>
      <p:sp>
        <p:nvSpPr>
          <p:cNvPr id="12" name="ZoneTexte 11"/>
          <p:cNvSpPr txBox="1"/>
          <p:nvPr/>
        </p:nvSpPr>
        <p:spPr>
          <a:xfrm>
            <a:off x="5516" y="3528046"/>
            <a:ext cx="1828393" cy="1077218"/>
          </a:xfrm>
          <a:prstGeom prst="rect">
            <a:avLst/>
          </a:prstGeom>
          <a:solidFill>
            <a:schemeClr val="tx2"/>
          </a:solidFill>
        </p:spPr>
        <p:txBody>
          <a:bodyPr wrap="square" rtlCol="0">
            <a:spAutoFit/>
          </a:bodyPr>
          <a:lstStyle/>
          <a:p>
            <a:pPr algn="l"/>
            <a:r>
              <a:rPr lang="fr-FR" sz="1600" u="sng" baseline="0" dirty="0" smtClean="0">
                <a:solidFill>
                  <a:schemeClr val="bg1"/>
                </a:solidFill>
              </a:rPr>
              <a:t>Parcours :</a:t>
            </a:r>
            <a:endParaRPr lang="fr-FR" sz="1600" u="none" baseline="0" dirty="0" smtClean="0">
              <a:solidFill>
                <a:schemeClr val="bg1"/>
              </a:solidFill>
            </a:endParaRPr>
          </a:p>
          <a:p>
            <a:pPr algn="l"/>
            <a:r>
              <a:rPr lang="fr-FR" sz="1600" baseline="0" dirty="0" smtClean="0">
                <a:solidFill>
                  <a:schemeClr val="bg1"/>
                </a:solidFill>
              </a:rPr>
              <a:t>Situations suivies, réponses et questionnements</a:t>
            </a:r>
          </a:p>
        </p:txBody>
      </p:sp>
      <p:graphicFrame>
        <p:nvGraphicFramePr>
          <p:cNvPr id="14" name="Graphique 13"/>
          <p:cNvGraphicFramePr>
            <a:graphicFrameLocks/>
          </p:cNvGraphicFramePr>
          <p:nvPr>
            <p:extLst>
              <p:ext uri="{D42A27DB-BD31-4B8C-83A1-F6EECF244321}">
                <p14:modId xmlns:p14="http://schemas.microsoft.com/office/powerpoint/2010/main" val="3227738621"/>
              </p:ext>
            </p:extLst>
          </p:nvPr>
        </p:nvGraphicFramePr>
        <p:xfrm>
          <a:off x="2071687" y="1626394"/>
          <a:ext cx="6892801" cy="50429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6640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p:nvPr/>
        </p:nvSpPr>
        <p:spPr>
          <a:xfrm>
            <a:off x="4145544" y="978372"/>
            <a:ext cx="4968552" cy="338554"/>
          </a:xfrm>
          <a:prstGeom prst="rect">
            <a:avLst/>
          </a:prstGeom>
          <a:noFill/>
        </p:spPr>
        <p:txBody>
          <a:bodyPr wrap="square" rtlCol="0">
            <a:spAutoFit/>
          </a:bodyPr>
          <a:lstStyle/>
          <a:p>
            <a:pPr algn="r"/>
            <a:r>
              <a:rPr lang="fr-FR" sz="1600" dirty="0" smtClean="0">
                <a:solidFill>
                  <a:schemeClr val="accent1">
                    <a:lumMod val="75000"/>
                  </a:schemeClr>
                </a:solidFill>
              </a:rPr>
              <a:t>Merci de votre attention</a:t>
            </a:r>
            <a:endParaRPr lang="fr-FR" sz="1600" baseline="0" dirty="0" smtClean="0">
              <a:solidFill>
                <a:schemeClr val="accent1">
                  <a:lumMod val="75000"/>
                </a:schemeClr>
              </a:solidFill>
            </a:endParaRPr>
          </a:p>
        </p:txBody>
      </p:sp>
      <p:sp>
        <p:nvSpPr>
          <p:cNvPr id="4" name="ZoneTexte 3"/>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Situations rencontrées, problématiques suscitant une sollicitation des ERHR</a:t>
            </a:r>
            <a:endParaRPr lang="fr-FR" sz="1600" baseline="0" dirty="0" smtClean="0">
              <a:solidFill>
                <a:schemeClr val="bg1"/>
              </a:solidFill>
            </a:endParaRPr>
          </a:p>
        </p:txBody>
      </p:sp>
      <p:sp>
        <p:nvSpPr>
          <p:cNvPr id="2" name="ZoneTexte 1"/>
          <p:cNvSpPr txBox="1"/>
          <p:nvPr/>
        </p:nvSpPr>
        <p:spPr>
          <a:xfrm>
            <a:off x="1878887" y="1948404"/>
            <a:ext cx="7265113" cy="2862322"/>
          </a:xfrm>
          <a:prstGeom prst="rect">
            <a:avLst/>
          </a:prstGeom>
          <a:noFill/>
        </p:spPr>
        <p:txBody>
          <a:bodyPr wrap="square" rtlCol="0">
            <a:spAutoFit/>
          </a:bodyPr>
          <a:lstStyle/>
          <a:p>
            <a:r>
              <a:rPr lang="fr-FR" b="1" dirty="0" smtClean="0"/>
              <a:t>Les </a:t>
            </a:r>
            <a:r>
              <a:rPr lang="fr-FR" b="1" dirty="0"/>
              <a:t>troubles du comportement</a:t>
            </a:r>
            <a:r>
              <a:rPr lang="fr-FR" dirty="0"/>
              <a:t> apparaissent dans </a:t>
            </a:r>
            <a:r>
              <a:rPr lang="fr-FR" dirty="0" smtClean="0"/>
              <a:t>40 à 50 % des situations suivies que ce soit en Languedoc Roussillon ou en Midi Pyrénées. </a:t>
            </a:r>
          </a:p>
          <a:p>
            <a:endParaRPr lang="fr-FR" dirty="0"/>
          </a:p>
          <a:p>
            <a:r>
              <a:rPr lang="fr-FR" dirty="0" smtClean="0"/>
              <a:t>Il s’agit généralement de </a:t>
            </a:r>
            <a:r>
              <a:rPr lang="fr-FR" dirty="0"/>
              <a:t>comportements violents, d’auto ou hétéro-agressivité, </a:t>
            </a:r>
            <a:r>
              <a:rPr lang="fr-FR" dirty="0" smtClean="0"/>
              <a:t>et très rarement </a:t>
            </a:r>
            <a:r>
              <a:rPr lang="fr-FR" dirty="0"/>
              <a:t>de passivité </a:t>
            </a:r>
            <a:r>
              <a:rPr lang="fr-FR" dirty="0" smtClean="0"/>
              <a:t>ou repli </a:t>
            </a:r>
            <a:r>
              <a:rPr lang="fr-FR" dirty="0"/>
              <a:t>sur soi</a:t>
            </a:r>
            <a:r>
              <a:rPr lang="fr-FR" dirty="0" smtClean="0"/>
              <a:t>. </a:t>
            </a:r>
          </a:p>
          <a:p>
            <a:endParaRPr lang="fr-FR" dirty="0" smtClean="0"/>
          </a:p>
          <a:p>
            <a:r>
              <a:rPr lang="fr-FR" dirty="0" smtClean="0"/>
              <a:t>Ils peuvent </a:t>
            </a:r>
            <a:r>
              <a:rPr lang="fr-FR" dirty="0"/>
              <a:t>être associés à une déficience sensorielle, à une épilepsie non stabilisée, à des troubles autistiques, </a:t>
            </a:r>
            <a:r>
              <a:rPr lang="fr-FR" dirty="0" smtClean="0"/>
              <a:t>dans un contexte de maladies rares (telles que le syndrome de </a:t>
            </a:r>
            <a:r>
              <a:rPr lang="fr-FR" dirty="0" err="1" smtClean="0"/>
              <a:t>Prader</a:t>
            </a:r>
            <a:r>
              <a:rPr lang="fr-FR" dirty="0" smtClean="0"/>
              <a:t>-Willy, d’</a:t>
            </a:r>
            <a:r>
              <a:rPr lang="fr-FR" dirty="0" err="1" smtClean="0"/>
              <a:t>Angelman</a:t>
            </a:r>
            <a:r>
              <a:rPr lang="fr-FR" dirty="0" smtClean="0"/>
              <a:t>, de San Filippo,  maladie sclérose tubéreuse de </a:t>
            </a:r>
            <a:r>
              <a:rPr lang="fr-FR" dirty="0" err="1" smtClean="0"/>
              <a:t>Bourneville</a:t>
            </a:r>
            <a:r>
              <a:rPr lang="fr-FR" dirty="0" smtClean="0"/>
              <a:t>, de Huntington, …)</a:t>
            </a:r>
            <a:endParaRPr lang="fr-FR" dirty="0"/>
          </a:p>
        </p:txBody>
      </p:sp>
      <p:sp>
        <p:nvSpPr>
          <p:cNvPr id="9" name="ZoneTexte 8"/>
          <p:cNvSpPr txBox="1"/>
          <p:nvPr/>
        </p:nvSpPr>
        <p:spPr>
          <a:xfrm>
            <a:off x="5516" y="3528046"/>
            <a:ext cx="1828393" cy="1077218"/>
          </a:xfrm>
          <a:prstGeom prst="rect">
            <a:avLst/>
          </a:prstGeom>
          <a:solidFill>
            <a:schemeClr val="tx2"/>
          </a:solidFill>
        </p:spPr>
        <p:txBody>
          <a:bodyPr wrap="square" rtlCol="0">
            <a:spAutoFit/>
          </a:bodyPr>
          <a:lstStyle/>
          <a:p>
            <a:pPr algn="l"/>
            <a:r>
              <a:rPr lang="fr-FR" sz="1600" u="sng" baseline="0" dirty="0" smtClean="0">
                <a:solidFill>
                  <a:schemeClr val="bg1"/>
                </a:solidFill>
              </a:rPr>
              <a:t>Parcours :</a:t>
            </a:r>
            <a:endParaRPr lang="fr-FR" sz="1600" u="none" baseline="0" dirty="0" smtClean="0">
              <a:solidFill>
                <a:schemeClr val="bg1"/>
              </a:solidFill>
            </a:endParaRPr>
          </a:p>
          <a:p>
            <a:pPr algn="l"/>
            <a:r>
              <a:rPr lang="fr-FR" sz="1600" baseline="0" dirty="0" smtClean="0">
                <a:solidFill>
                  <a:schemeClr val="bg1"/>
                </a:solidFill>
              </a:rPr>
              <a:t>Situations suivies, réponses et questionnements</a:t>
            </a:r>
          </a:p>
        </p:txBody>
      </p:sp>
    </p:spTree>
    <p:extLst>
      <p:ext uri="{BB962C8B-B14F-4D97-AF65-F5344CB8AC3E}">
        <p14:creationId xmlns:p14="http://schemas.microsoft.com/office/powerpoint/2010/main" val="365013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p:nvPr/>
        </p:nvSpPr>
        <p:spPr>
          <a:xfrm>
            <a:off x="4145544" y="978372"/>
            <a:ext cx="4968552" cy="338554"/>
          </a:xfrm>
          <a:prstGeom prst="rect">
            <a:avLst/>
          </a:prstGeom>
          <a:noFill/>
        </p:spPr>
        <p:txBody>
          <a:bodyPr wrap="square" rtlCol="0">
            <a:spAutoFit/>
          </a:bodyPr>
          <a:lstStyle/>
          <a:p>
            <a:pPr algn="r"/>
            <a:r>
              <a:rPr lang="fr-FR" sz="1600" dirty="0" smtClean="0">
                <a:solidFill>
                  <a:schemeClr val="accent1">
                    <a:lumMod val="75000"/>
                  </a:schemeClr>
                </a:solidFill>
              </a:rPr>
              <a:t>Merci de votre attention</a:t>
            </a:r>
            <a:endParaRPr lang="fr-FR" sz="1600" baseline="0" dirty="0" smtClean="0">
              <a:solidFill>
                <a:schemeClr val="accent1">
                  <a:lumMod val="75000"/>
                </a:schemeClr>
              </a:solidFill>
            </a:endParaRPr>
          </a:p>
        </p:txBody>
      </p:sp>
      <p:sp>
        <p:nvSpPr>
          <p:cNvPr id="4" name="ZoneTexte 3"/>
          <p:cNvSpPr txBox="1"/>
          <p:nvPr/>
        </p:nvSpPr>
        <p:spPr>
          <a:xfrm>
            <a:off x="1979712" y="1052736"/>
            <a:ext cx="7164288" cy="338554"/>
          </a:xfrm>
          <a:prstGeom prst="rect">
            <a:avLst/>
          </a:prstGeom>
          <a:solidFill>
            <a:schemeClr val="accent1">
              <a:lumMod val="75000"/>
            </a:schemeClr>
          </a:solidFill>
        </p:spPr>
        <p:txBody>
          <a:bodyPr wrap="square" rtlCol="0">
            <a:spAutoFit/>
          </a:bodyPr>
          <a:lstStyle/>
          <a:p>
            <a:pPr algn="l"/>
            <a:r>
              <a:rPr lang="fr-FR" sz="1600" dirty="0" smtClean="0">
                <a:solidFill>
                  <a:schemeClr val="bg1"/>
                </a:solidFill>
              </a:rPr>
              <a:t>Handicaps Rares et Comportements Problèmes</a:t>
            </a:r>
            <a:endParaRPr lang="fr-FR" sz="1600" baseline="0" dirty="0" smtClean="0">
              <a:solidFill>
                <a:schemeClr val="bg1"/>
              </a:solidFill>
            </a:endParaRPr>
          </a:p>
        </p:txBody>
      </p:sp>
      <p:sp>
        <p:nvSpPr>
          <p:cNvPr id="9" name="Bulle ronde 8"/>
          <p:cNvSpPr/>
          <p:nvPr/>
        </p:nvSpPr>
        <p:spPr>
          <a:xfrm>
            <a:off x="1999384" y="1700808"/>
            <a:ext cx="3532056" cy="1826854"/>
          </a:xfrm>
          <a:prstGeom prst="wedgeEllipseCallout">
            <a:avLst/>
          </a:prstGeom>
          <a:solidFill>
            <a:srgbClr val="F3A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002060"/>
                </a:solidFill>
              </a:rPr>
              <a:t>En quoi les situations de handicap rare entraînent-elles des comportements problèmes spécifiques ?</a:t>
            </a:r>
            <a:endParaRPr lang="fr-FR" dirty="0">
              <a:solidFill>
                <a:srgbClr val="002060"/>
              </a:solidFill>
            </a:endParaRPr>
          </a:p>
        </p:txBody>
      </p:sp>
      <p:sp>
        <p:nvSpPr>
          <p:cNvPr id="10" name="Bulle ronde 9"/>
          <p:cNvSpPr/>
          <p:nvPr/>
        </p:nvSpPr>
        <p:spPr>
          <a:xfrm>
            <a:off x="5531441" y="2138008"/>
            <a:ext cx="3436143" cy="1844585"/>
          </a:xfrm>
          <a:prstGeom prst="wedgeEllipseCallout">
            <a:avLst/>
          </a:prstGeom>
          <a:solidFill>
            <a:srgbClr val="BCC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2060"/>
                </a:solidFill>
              </a:rPr>
              <a:t>Quels sont les comportements problèmes pouvant générer des ruptures de parcours?</a:t>
            </a:r>
          </a:p>
        </p:txBody>
      </p:sp>
      <p:sp>
        <p:nvSpPr>
          <p:cNvPr id="11" name="Bulle ronde 10"/>
          <p:cNvSpPr/>
          <p:nvPr/>
        </p:nvSpPr>
        <p:spPr>
          <a:xfrm>
            <a:off x="1979712" y="3982593"/>
            <a:ext cx="3551730" cy="1966686"/>
          </a:xfrm>
          <a:prstGeom prst="wedgeEllipseCallout">
            <a:avLst/>
          </a:prstGeom>
          <a:solidFill>
            <a:srgbClr val="E6D2E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dirty="0" smtClean="0">
                <a:solidFill>
                  <a:srgbClr val="002060"/>
                </a:solidFill>
              </a:rPr>
              <a:t>Comment mieux comprendre et prévenir les comportements problèmes liés à certaines situations de handicap rare ?</a:t>
            </a:r>
            <a:endParaRPr lang="fr-FR" dirty="0">
              <a:solidFill>
                <a:srgbClr val="002060"/>
              </a:solidFill>
            </a:endParaRPr>
          </a:p>
        </p:txBody>
      </p:sp>
      <p:sp>
        <p:nvSpPr>
          <p:cNvPr id="12" name="Bulle ronde 11"/>
          <p:cNvSpPr/>
          <p:nvPr/>
        </p:nvSpPr>
        <p:spPr>
          <a:xfrm>
            <a:off x="5680341" y="4290537"/>
            <a:ext cx="3287243" cy="1844585"/>
          </a:xfrm>
          <a:prstGeom prst="wedgeEllipseCallout">
            <a:avLst/>
          </a:prstGeom>
          <a:solidFill>
            <a:srgbClr val="C6E4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2060"/>
                </a:solidFill>
              </a:rPr>
              <a:t>Quels sont les ressources, les supports </a:t>
            </a:r>
            <a:r>
              <a:rPr lang="fr-FR" dirty="0" smtClean="0">
                <a:solidFill>
                  <a:srgbClr val="002060"/>
                </a:solidFill>
              </a:rPr>
              <a:t>existants ? Comment adapter les méthodes, les outils ?</a:t>
            </a:r>
            <a:endParaRPr lang="fr-FR" dirty="0">
              <a:solidFill>
                <a:srgbClr val="002060"/>
              </a:solidFill>
            </a:endParaRPr>
          </a:p>
          <a:p>
            <a:endParaRPr lang="fr-FR" dirty="0">
              <a:solidFill>
                <a:srgbClr val="002060"/>
              </a:solidFill>
            </a:endParaRPr>
          </a:p>
        </p:txBody>
      </p:sp>
      <p:sp>
        <p:nvSpPr>
          <p:cNvPr id="13" name="ZoneTexte 12"/>
          <p:cNvSpPr txBox="1"/>
          <p:nvPr/>
        </p:nvSpPr>
        <p:spPr>
          <a:xfrm>
            <a:off x="5516" y="3528046"/>
            <a:ext cx="1828393" cy="1077218"/>
          </a:xfrm>
          <a:prstGeom prst="rect">
            <a:avLst/>
          </a:prstGeom>
          <a:solidFill>
            <a:schemeClr val="tx2"/>
          </a:solidFill>
        </p:spPr>
        <p:txBody>
          <a:bodyPr wrap="square" rtlCol="0">
            <a:spAutoFit/>
          </a:bodyPr>
          <a:lstStyle/>
          <a:p>
            <a:pPr algn="l"/>
            <a:r>
              <a:rPr lang="fr-FR" sz="1600" u="sng" baseline="0" dirty="0" smtClean="0">
                <a:solidFill>
                  <a:schemeClr val="bg1"/>
                </a:solidFill>
              </a:rPr>
              <a:t>Parcours :</a:t>
            </a:r>
            <a:endParaRPr lang="fr-FR" sz="1600" u="none" baseline="0" dirty="0" smtClean="0">
              <a:solidFill>
                <a:schemeClr val="bg1"/>
              </a:solidFill>
            </a:endParaRPr>
          </a:p>
          <a:p>
            <a:pPr algn="l"/>
            <a:r>
              <a:rPr lang="fr-FR" sz="1600" baseline="0" dirty="0" smtClean="0">
                <a:solidFill>
                  <a:schemeClr val="bg1"/>
                </a:solidFill>
              </a:rPr>
              <a:t>Situations suivies, réponses et questionnements</a:t>
            </a:r>
          </a:p>
        </p:txBody>
      </p:sp>
    </p:spTree>
    <p:extLst>
      <p:ext uri="{BB962C8B-B14F-4D97-AF65-F5344CB8AC3E}">
        <p14:creationId xmlns:p14="http://schemas.microsoft.com/office/powerpoint/2010/main" val="3710971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5584</TotalTime>
  <Words>3987</Words>
  <Application>Microsoft Office PowerPoint</Application>
  <PresentationFormat>Affichage à l'écran (4:3)</PresentationFormat>
  <Paragraphs>374</Paragraphs>
  <Slides>12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Tahoma</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j.mas</dc:creator>
  <cp:lastModifiedBy>CESDA</cp:lastModifiedBy>
  <cp:revision>402</cp:revision>
  <cp:lastPrinted>2017-11-16T16:58:40Z</cp:lastPrinted>
  <dcterms:created xsi:type="dcterms:W3CDTF">2015-03-17T07:46:25Z</dcterms:created>
  <dcterms:modified xsi:type="dcterms:W3CDTF">2017-11-16T17:11:38Z</dcterms:modified>
</cp:coreProperties>
</file>