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64" r:id="rId1"/>
  </p:sldMasterIdLst>
  <p:notesMasterIdLst>
    <p:notesMasterId r:id="rId19"/>
  </p:notesMasterIdLst>
  <p:handoutMasterIdLst>
    <p:handoutMasterId r:id="rId20"/>
  </p:handoutMasterIdLst>
  <p:sldIdLst>
    <p:sldId id="265" r:id="rId2"/>
    <p:sldId id="409" r:id="rId3"/>
    <p:sldId id="427" r:id="rId4"/>
    <p:sldId id="342" r:id="rId5"/>
    <p:sldId id="358" r:id="rId6"/>
    <p:sldId id="421" r:id="rId7"/>
    <p:sldId id="425" r:id="rId8"/>
    <p:sldId id="365" r:id="rId9"/>
    <p:sldId id="393" r:id="rId10"/>
    <p:sldId id="420" r:id="rId11"/>
    <p:sldId id="434" r:id="rId12"/>
    <p:sldId id="331" r:id="rId13"/>
    <p:sldId id="422" r:id="rId14"/>
    <p:sldId id="424" r:id="rId15"/>
    <p:sldId id="374" r:id="rId16"/>
    <p:sldId id="423" r:id="rId17"/>
    <p:sldId id="264" r:id="rId18"/>
  </p:sldIdLst>
  <p:sldSz cx="12192000" cy="6858000"/>
  <p:notesSz cx="10021888" cy="68881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72F68D81-D5A2-47F6-9814-600E768D4EA0}">
          <p14:sldIdLst>
            <p14:sldId id="265"/>
            <p14:sldId id="409"/>
            <p14:sldId id="427"/>
            <p14:sldId id="342"/>
            <p14:sldId id="358"/>
            <p14:sldId id="421"/>
            <p14:sldId id="425"/>
            <p14:sldId id="365"/>
            <p14:sldId id="393"/>
          </p14:sldIdLst>
        </p14:section>
        <p14:section name="Section sans titre" id="{9C0B5584-F4EF-420F-B534-17637E8BBEC1}">
          <p14:sldIdLst>
            <p14:sldId id="420"/>
            <p14:sldId id="434"/>
            <p14:sldId id="331"/>
            <p14:sldId id="422"/>
            <p14:sldId id="424"/>
            <p14:sldId id="374"/>
            <p14:sldId id="423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sia Hannoun" initials="AH" lastIdx="1" clrIdx="0">
    <p:extLst>
      <p:ext uri="{19B8F6BF-5375-455C-9EA6-DF929625EA0E}">
        <p15:presenceInfo xmlns:p15="http://schemas.microsoft.com/office/powerpoint/2012/main" userId="4a097a8a91dda80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1067"/>
    <a:srgbClr val="EA64C7"/>
    <a:srgbClr val="F6C0C9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03" autoAdjust="0"/>
    <p:restoredTop sz="84558" autoAdjust="0"/>
  </p:normalViewPr>
  <p:slideViewPr>
    <p:cSldViewPr snapToGrid="0">
      <p:cViewPr varScale="1">
        <p:scale>
          <a:sx n="58" d="100"/>
          <a:sy n="58" d="100"/>
        </p:scale>
        <p:origin x="756" y="56"/>
      </p:cViewPr>
      <p:guideLst/>
    </p:cSldViewPr>
  </p:slideViewPr>
  <p:outlineViewPr>
    <p:cViewPr>
      <p:scale>
        <a:sx n="33" d="100"/>
        <a:sy n="33" d="100"/>
      </p:scale>
      <p:origin x="0" y="-27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notesViewPr>
    <p:cSldViewPr snapToGrid="0">
      <p:cViewPr varScale="1">
        <p:scale>
          <a:sx n="46" d="100"/>
          <a:sy n="46" d="100"/>
        </p:scale>
        <p:origin x="2796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AB9D359-352E-4DEC-8529-82A1EEF48E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279" cy="3447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9EA84DB-3F57-468C-A847-05DF5509ED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77299" y="0"/>
            <a:ext cx="4342279" cy="3447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5D1DA-3EE5-49DE-AABF-DB513450CE4A}" type="datetimeFigureOut">
              <a:rPr lang="fr-FR" smtClean="0"/>
              <a:t>28/04/2021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A660D41-3984-450E-94A2-4F1D26C874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43373"/>
            <a:ext cx="4342279" cy="3447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6D0CD1-0B43-45E5-B291-7F87A8BF1E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77299" y="6543373"/>
            <a:ext cx="4342279" cy="3447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DD1E4-B1FC-4476-9F5F-E89D99E5CC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58929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42819" cy="34560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76752" y="1"/>
            <a:ext cx="4342819" cy="34560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FF448E74-75BB-4619-BDBC-D567BA54DB86}" type="datetimeFigureOut">
              <a:rPr lang="fr-FR" smtClean="0"/>
              <a:t>28/04/2021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5438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002190" y="3314929"/>
            <a:ext cx="8017510" cy="2712214"/>
          </a:xfrm>
          <a:prstGeom prst="rect">
            <a:avLst/>
          </a:prstGeom>
        </p:spPr>
        <p:txBody>
          <a:bodyPr vert="horz" lIns="96625" tIns="48312" rIns="96625" bIns="48312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6542560"/>
            <a:ext cx="4342819" cy="34560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76752" y="6542560"/>
            <a:ext cx="4342819" cy="34560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B4835089-E74B-4822-8EF9-7B2E1746E5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5074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35089-E74B-4822-8EF9-7B2E1746E54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4311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35089-E74B-4822-8EF9-7B2E1746E549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3731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35089-E74B-4822-8EF9-7B2E1746E549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0528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s notes 1">
            <a:extLst>
              <a:ext uri="{FF2B5EF4-FFF2-40B4-BE49-F238E27FC236}">
                <a16:creationId xmlns:a16="http://schemas.microsoft.com/office/drawing/2014/main" id="{F20283A4-9B13-4E55-877C-C0078494EE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08421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s notes 1">
            <a:extLst>
              <a:ext uri="{FF2B5EF4-FFF2-40B4-BE49-F238E27FC236}">
                <a16:creationId xmlns:a16="http://schemas.microsoft.com/office/drawing/2014/main" id="{F20283A4-9B13-4E55-877C-C0078494EE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6416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s notes 1">
            <a:extLst>
              <a:ext uri="{FF2B5EF4-FFF2-40B4-BE49-F238E27FC236}">
                <a16:creationId xmlns:a16="http://schemas.microsoft.com/office/drawing/2014/main" id="{7A5EAF0C-1A8E-456E-83DD-0CFFE65D69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35089-E74B-4822-8EF9-7B2E1746E549}" type="slidenum">
              <a:rPr lang="fr-FR" smtClean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31484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35089-E74B-4822-8EF9-7B2E1746E549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0855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835089-E74B-4822-8EF9-7B2E1746E549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339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35089-E74B-4822-8EF9-7B2E1746E54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8083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35089-E74B-4822-8EF9-7B2E1746E54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2222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s notes 1">
            <a:extLst>
              <a:ext uri="{FF2B5EF4-FFF2-40B4-BE49-F238E27FC236}">
                <a16:creationId xmlns:a16="http://schemas.microsoft.com/office/drawing/2014/main" id="{3586A795-2A01-43E3-A706-E605D9F3AD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35089-E74B-4822-8EF9-7B2E1746E549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3752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s notes 1">
            <a:extLst>
              <a:ext uri="{FF2B5EF4-FFF2-40B4-BE49-F238E27FC236}">
                <a16:creationId xmlns:a16="http://schemas.microsoft.com/office/drawing/2014/main" id="{DAC3A4ED-CA34-4EEC-85DD-8CC52BCC28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s notes 1">
            <a:extLst>
              <a:ext uri="{FF2B5EF4-FFF2-40B4-BE49-F238E27FC236}">
                <a16:creationId xmlns:a16="http://schemas.microsoft.com/office/drawing/2014/main" id="{BAA4EE18-4BFC-4436-9A82-0D25649E6A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9193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35089-E74B-4822-8EF9-7B2E1746E549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4221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6F87-647B-4625-BEC6-FEDA1BB5987B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665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CEAFE-17B4-4009-A0B4-E071D8BE839E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791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C5C4-1EB9-40BF-9229-771AF6DAE1B8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584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AF14-D91B-4BC1-80EE-61F367E3A114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883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6932-1D0B-494F-A817-381779C3F6FB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705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01051-5467-4E27-87EB-9954D96E999B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291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315F-165E-4F3E-9561-8136AE9A8D6C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70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FC8C-A2AD-4FC0-AA30-CAE64819FB2D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182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4FE5-9CA2-479B-97AD-C9B1FDA198D3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CCB1-7836-465B-ABFA-1CFC8E6287DA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221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E6411-2E9B-4C03-91FE-48C59DE58077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105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01F4F9-E693-462C-A86E-01F6CA89F7DB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411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40022C-241A-4AB4-9FA6-DC11A0109E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FF0000"/>
              </a:highlight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EE3A4E4-988B-4A30-8135-CBC538CFF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08452"/>
            <a:ext cx="12192000" cy="420624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D92DB65-AF9B-4073-BFB2-273862904A5F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1733180" y="1201682"/>
            <a:ext cx="8370533" cy="160677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1BE0399-45AA-4255-9201-5030F63B4B2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144" y="254395"/>
            <a:ext cx="12192000" cy="111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4F9C31-E09F-4724-9DAF-0F85779C4461}"/>
              </a:ext>
            </a:extLst>
          </p:cNvPr>
          <p:cNvSpPr/>
          <p:nvPr/>
        </p:nvSpPr>
        <p:spPr>
          <a:xfrm>
            <a:off x="198782" y="1158668"/>
            <a:ext cx="11794435" cy="2270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endParaRPr lang="fr-FR" sz="5400" b="1" dirty="0">
              <a:ln/>
              <a:solidFill>
                <a:srgbClr val="7030A0"/>
              </a:solidFill>
            </a:endParaRPr>
          </a:p>
          <a:p>
            <a:pPr algn="ctr"/>
            <a:endParaRPr lang="fr-FR" sz="3600" b="1" dirty="0">
              <a:ln/>
              <a:solidFill>
                <a:srgbClr val="7030A0"/>
              </a:solidFill>
            </a:endParaRPr>
          </a:p>
          <a:p>
            <a:pPr algn="ctr"/>
            <a:endParaRPr lang="fr-FR" sz="3600" b="1" dirty="0">
              <a:ln/>
              <a:solidFill>
                <a:srgbClr val="7030A0"/>
              </a:solidFill>
            </a:endParaRPr>
          </a:p>
          <a:p>
            <a:pPr algn="ctr"/>
            <a:endParaRPr lang="fr-FR" sz="3600" b="1" dirty="0">
              <a:ln/>
              <a:solidFill>
                <a:srgbClr val="7030A0"/>
              </a:solidFill>
            </a:endParaRPr>
          </a:p>
          <a:p>
            <a:pPr algn="ctr"/>
            <a:endParaRPr lang="fr-FR" sz="3600" b="1" dirty="0">
              <a:ln/>
              <a:solidFill>
                <a:srgbClr val="7030A0"/>
              </a:solidFill>
            </a:endParaRPr>
          </a:p>
          <a:p>
            <a:pPr algn="ctr"/>
            <a:r>
              <a:rPr lang="fr-FR" sz="3600" b="1" dirty="0">
                <a:ln/>
                <a:solidFill>
                  <a:srgbClr val="7030A0"/>
                </a:solidFill>
              </a:rPr>
              <a:t>Quels sont selon vous les freins et les facilitateurs permettant de s’accorder du temps pour soi ? </a:t>
            </a:r>
          </a:p>
          <a:p>
            <a:endParaRPr lang="fr-FR" sz="3200" b="1" dirty="0">
              <a:ln/>
              <a:solidFill>
                <a:srgbClr val="CC9900"/>
              </a:solidFill>
            </a:endParaRPr>
          </a:p>
          <a:p>
            <a:br>
              <a:rPr lang="fr-FR" sz="2000" dirty="0">
                <a:solidFill>
                  <a:schemeClr val="tx1"/>
                </a:solidFill>
              </a:rPr>
            </a:br>
            <a:endParaRPr lang="fr-FR" sz="2000" dirty="0">
              <a:solidFill>
                <a:schemeClr val="tx1"/>
              </a:solidFill>
            </a:endParaRPr>
          </a:p>
          <a:p>
            <a:endParaRPr lang="fr-FR" sz="2000" b="1" u="sng" dirty="0">
              <a:ln/>
              <a:solidFill>
                <a:schemeClr val="tx1"/>
              </a:solidFill>
            </a:endParaRPr>
          </a:p>
          <a:p>
            <a:endParaRPr lang="fr-FR" sz="2000" b="1" u="sng" dirty="0">
              <a:ln/>
              <a:solidFill>
                <a:schemeClr val="tx1"/>
              </a:solidFill>
            </a:endParaRPr>
          </a:p>
          <a:p>
            <a:endParaRPr lang="fr-FR" sz="2000" b="1" u="sng" dirty="0">
              <a:ln/>
              <a:solidFill>
                <a:schemeClr val="tx1"/>
              </a:solidFill>
            </a:endParaRPr>
          </a:p>
          <a:p>
            <a:endParaRPr lang="fr-FR" sz="2000" b="1" u="sng" dirty="0">
              <a:ln/>
              <a:solidFill>
                <a:schemeClr val="tx1"/>
              </a:solidFill>
            </a:endParaRPr>
          </a:p>
          <a:p>
            <a:endParaRPr lang="fr-FR" sz="2000" b="1" u="sng" dirty="0">
              <a:ln/>
              <a:solidFill>
                <a:schemeClr val="accent4"/>
              </a:solidFill>
            </a:endParaRPr>
          </a:p>
          <a:p>
            <a:endParaRPr lang="fr-FR" sz="2000" b="1" u="sng" dirty="0">
              <a:ln/>
              <a:solidFill>
                <a:schemeClr val="accent4"/>
              </a:solidFill>
            </a:endParaRPr>
          </a:p>
          <a:p>
            <a:endParaRPr lang="fr-FR" sz="2000" b="1" u="sng" dirty="0">
              <a:ln/>
              <a:solidFill>
                <a:schemeClr val="accent4"/>
              </a:solidFill>
            </a:endParaRPr>
          </a:p>
          <a:p>
            <a:endParaRPr lang="fr-FR" sz="2000" b="1" u="sng" dirty="0">
              <a:ln/>
              <a:solidFill>
                <a:schemeClr val="accent4"/>
              </a:solidFill>
            </a:endParaRPr>
          </a:p>
          <a:p>
            <a:endParaRPr lang="fr-FR" sz="2000" b="1" u="sng" dirty="0">
              <a:ln/>
              <a:solidFill>
                <a:schemeClr val="accent4"/>
              </a:solidFill>
            </a:endParaRPr>
          </a:p>
          <a:p>
            <a:endParaRPr lang="fr-FR" sz="2000" b="1" u="sng" dirty="0">
              <a:ln/>
              <a:solidFill>
                <a:schemeClr val="accent4"/>
              </a:solidFill>
            </a:endParaRPr>
          </a:p>
          <a:p>
            <a:endParaRPr lang="fr-FR" sz="2000" b="1" u="sng" dirty="0">
              <a:ln/>
              <a:solidFill>
                <a:schemeClr val="accent4"/>
              </a:solidFill>
            </a:endParaRPr>
          </a:p>
          <a:p>
            <a:endParaRPr lang="fr-FR" sz="2000" b="1" u="sng" dirty="0">
              <a:ln/>
              <a:solidFill>
                <a:schemeClr val="accent4"/>
              </a:solidFill>
            </a:endParaRPr>
          </a:p>
          <a:p>
            <a:endParaRPr lang="fr-FR" sz="2000" b="1" u="sng" dirty="0">
              <a:ln/>
              <a:solidFill>
                <a:schemeClr val="accent4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BB94D77-2971-47AB-BF8B-6DA33C0E214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95400"/>
            <a:ext cx="495301" cy="556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38D35A5-1FB8-40F3-8AC2-87D7A7FC44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0342" y="2039427"/>
            <a:ext cx="4511315" cy="172243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7FAF0BB-AD90-4895-B4E7-90EAE2FFD69A}"/>
              </a:ext>
            </a:extLst>
          </p:cNvPr>
          <p:cNvSpPr txBox="1"/>
          <p:nvPr/>
        </p:nvSpPr>
        <p:spPr>
          <a:xfrm>
            <a:off x="732559" y="219482"/>
            <a:ext cx="11023399" cy="144655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7030A0"/>
                </a:solidFill>
              </a:rPr>
              <a:t>Identifier les ressources, outils et moyens de prendre soin de soi.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833301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F28C066-FD87-451C-BBE7-5F34FB138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102" y="0"/>
            <a:ext cx="4544951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EC90DB7-E637-4FE9-B383-BD5995F074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23" y="6534884"/>
            <a:ext cx="3529890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83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ED851D-EE69-4500-B400-19E58996D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590661"/>
            <a:ext cx="10210862" cy="10656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900" spc="-100"/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6F8AE1E-8DBB-434F-B51C-0065A8AD7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9848" y="1507191"/>
            <a:ext cx="3556755" cy="355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rendre-soin-de-soi">
            <a:extLst>
              <a:ext uri="{FF2B5EF4-FFF2-40B4-BE49-F238E27FC236}">
                <a16:creationId xmlns:a16="http://schemas.microsoft.com/office/drawing/2014/main" id="{CB63322B-1CE2-4854-A03B-A9F49CFB8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469" y="2406440"/>
            <a:ext cx="3001224" cy="204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968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5C055B-0EA7-48CC-B14B-FD77818AC6ED}"/>
              </a:ext>
            </a:extLst>
          </p:cNvPr>
          <p:cNvSpPr/>
          <p:nvPr/>
        </p:nvSpPr>
        <p:spPr>
          <a:xfrm>
            <a:off x="757671" y="460695"/>
            <a:ext cx="10496550" cy="114430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endParaRPr lang="fr-FR" sz="3200" b="1" dirty="0">
              <a:ln/>
              <a:solidFill>
                <a:srgbClr val="7030A0"/>
              </a:solidFill>
            </a:endParaRPr>
          </a:p>
          <a:p>
            <a:r>
              <a:rPr lang="fr-FR" sz="3200" b="1" dirty="0">
                <a:ln/>
                <a:solidFill>
                  <a:srgbClr val="7030A0"/>
                </a:solidFill>
              </a:rPr>
              <a:t>Comment hiérarchiser ses priorités pour trouver du temps pour soi ?</a:t>
            </a:r>
          </a:p>
          <a:p>
            <a:endParaRPr lang="fr-FR" sz="3200" b="1" dirty="0">
              <a:ln/>
              <a:solidFill>
                <a:srgbClr val="0070C0"/>
              </a:solidFill>
            </a:endParaRPr>
          </a:p>
          <a:p>
            <a:endParaRPr lang="fr-FR" sz="2000" b="1" dirty="0">
              <a:ln/>
              <a:solidFill>
                <a:srgbClr val="0070C0"/>
              </a:solidFill>
            </a:endParaRPr>
          </a:p>
          <a:p>
            <a:endParaRPr lang="fr-FR" sz="3200" b="1" dirty="0">
              <a:ln/>
              <a:solidFill>
                <a:srgbClr val="CC9900"/>
              </a:solidFill>
            </a:endParaRPr>
          </a:p>
          <a:p>
            <a:br>
              <a:rPr lang="fr-FR" sz="2000" dirty="0">
                <a:solidFill>
                  <a:schemeClr val="tx1"/>
                </a:solidFill>
              </a:rPr>
            </a:br>
            <a:endParaRPr lang="fr-FR" sz="2000" dirty="0">
              <a:solidFill>
                <a:schemeClr val="tx1"/>
              </a:solidFill>
            </a:endParaRPr>
          </a:p>
          <a:p>
            <a:endParaRPr lang="fr-FR" sz="2000" b="1" u="sng" dirty="0">
              <a:ln/>
              <a:solidFill>
                <a:schemeClr val="tx1"/>
              </a:solidFill>
            </a:endParaRPr>
          </a:p>
          <a:p>
            <a:endParaRPr lang="fr-FR" sz="2000" b="1" u="sng" dirty="0">
              <a:ln/>
              <a:solidFill>
                <a:schemeClr val="tx1"/>
              </a:solidFill>
            </a:endParaRPr>
          </a:p>
          <a:p>
            <a:endParaRPr lang="fr-FR" sz="2000" b="1" u="sng" dirty="0">
              <a:ln/>
              <a:solidFill>
                <a:schemeClr val="tx1"/>
              </a:solidFill>
            </a:endParaRPr>
          </a:p>
          <a:p>
            <a:endParaRPr lang="fr-FR" sz="2000" b="1" u="sng" dirty="0">
              <a:ln/>
              <a:solidFill>
                <a:schemeClr val="tx1"/>
              </a:solidFill>
            </a:endParaRPr>
          </a:p>
          <a:p>
            <a:endParaRPr lang="fr-FR" sz="2000" b="1" u="sng" dirty="0">
              <a:ln/>
              <a:solidFill>
                <a:schemeClr val="accent4"/>
              </a:solidFill>
            </a:endParaRPr>
          </a:p>
          <a:p>
            <a:endParaRPr lang="fr-FR" sz="2000" b="1" u="sng" dirty="0">
              <a:ln/>
              <a:solidFill>
                <a:schemeClr val="accent4"/>
              </a:solidFill>
            </a:endParaRPr>
          </a:p>
          <a:p>
            <a:endParaRPr lang="fr-FR" sz="2000" b="1" u="sng" dirty="0">
              <a:ln/>
              <a:solidFill>
                <a:schemeClr val="accent4"/>
              </a:solidFill>
            </a:endParaRPr>
          </a:p>
          <a:p>
            <a:r>
              <a:rPr lang="fr-FR" sz="2000" b="1" dirty="0">
                <a:ln/>
                <a:solidFill>
                  <a:srgbClr val="0070C0"/>
                </a:solidFill>
              </a:rPr>
              <a:t>Matrice d’Eisenhower</a:t>
            </a:r>
          </a:p>
          <a:p>
            <a:endParaRPr lang="fr-FR" sz="2000" b="1" u="sng" dirty="0">
              <a:ln/>
              <a:solidFill>
                <a:schemeClr val="accent4"/>
              </a:solidFill>
            </a:endParaRPr>
          </a:p>
          <a:p>
            <a:endParaRPr lang="fr-FR" sz="2000" b="1" u="sng" dirty="0">
              <a:ln/>
              <a:solidFill>
                <a:schemeClr val="accent4"/>
              </a:solidFill>
            </a:endParaRPr>
          </a:p>
          <a:p>
            <a:endParaRPr lang="fr-FR" sz="2000" b="1" u="sng" dirty="0">
              <a:ln/>
              <a:solidFill>
                <a:schemeClr val="accent4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B69FB95-16A3-4F77-A75B-FB669E77194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6350"/>
            <a:ext cx="628650" cy="558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4" name="Picture 8" descr="matrice eisenhower">
            <a:extLst>
              <a:ext uri="{FF2B5EF4-FFF2-40B4-BE49-F238E27FC236}">
                <a16:creationId xmlns:a16="http://schemas.microsoft.com/office/drawing/2014/main" id="{34687CF7-0E94-40F7-9846-C0E2ABC4A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655" y="1473643"/>
            <a:ext cx="5548745" cy="533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30B44CF-0FDC-40CA-8C05-4975AA37F128}"/>
              </a:ext>
            </a:extLst>
          </p:cNvPr>
          <p:cNvSpPr txBox="1"/>
          <p:nvPr/>
        </p:nvSpPr>
        <p:spPr>
          <a:xfrm>
            <a:off x="187037" y="215878"/>
            <a:ext cx="11734799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7030A0"/>
                </a:solidFill>
              </a:rPr>
              <a:t>Comment intégrer le prendre soin de soi dans son rythme de vie ?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050442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B69FB95-16A3-4F77-A75B-FB669E77194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6350"/>
            <a:ext cx="628650" cy="558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Matrice d'Eisenhower">
            <a:extLst>
              <a:ext uri="{FF2B5EF4-FFF2-40B4-BE49-F238E27FC236}">
                <a16:creationId xmlns:a16="http://schemas.microsoft.com/office/drawing/2014/main" id="{FC1CFEAE-6170-4FDF-B437-7F8A1CC70BBA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3"/>
          <a:stretch/>
        </p:blipFill>
        <p:spPr bwMode="auto">
          <a:xfrm>
            <a:off x="1595718" y="1141880"/>
            <a:ext cx="7946488" cy="558164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2EEB15D-8F15-4689-B931-66578FC0E501}"/>
              </a:ext>
            </a:extLst>
          </p:cNvPr>
          <p:cNvSpPr txBox="1"/>
          <p:nvPr/>
        </p:nvSpPr>
        <p:spPr>
          <a:xfrm>
            <a:off x="264636" y="630019"/>
            <a:ext cx="119273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000" b="1" dirty="0">
                <a:ln/>
                <a:solidFill>
                  <a:srgbClr val="7030A0"/>
                </a:solidFill>
              </a:rPr>
              <a:t>Comment hiérarchiser ses priorités pour trouver du temps pour soi 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C2A985F-351F-4822-AA46-BF0D3FEFC27F}"/>
              </a:ext>
            </a:extLst>
          </p:cNvPr>
          <p:cNvSpPr txBox="1"/>
          <p:nvPr/>
        </p:nvSpPr>
        <p:spPr>
          <a:xfrm>
            <a:off x="9542206" y="6043315"/>
            <a:ext cx="24991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ln/>
                <a:solidFill>
                  <a:srgbClr val="0070C0"/>
                </a:solidFill>
              </a:rPr>
              <a:t>Matrice d’Eisenhower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4852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4F9C31-E09F-4724-9DAF-0F85779C4461}"/>
              </a:ext>
            </a:extLst>
          </p:cNvPr>
          <p:cNvSpPr/>
          <p:nvPr/>
        </p:nvSpPr>
        <p:spPr>
          <a:xfrm>
            <a:off x="247649" y="321792"/>
            <a:ext cx="11963400" cy="621441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endParaRPr lang="fr-FR" sz="5400" b="1" dirty="0">
              <a:ln/>
              <a:solidFill>
                <a:srgbClr val="7030A0"/>
              </a:solidFill>
            </a:endParaRPr>
          </a:p>
          <a:p>
            <a:endParaRPr lang="fr-FR" sz="5400" b="1" dirty="0">
              <a:ln/>
              <a:solidFill>
                <a:srgbClr val="7030A0"/>
              </a:solidFill>
            </a:endParaRPr>
          </a:p>
          <a:p>
            <a:pPr algn="ctr"/>
            <a:endParaRPr lang="fr-FR" sz="5400" b="1" dirty="0">
              <a:ln/>
              <a:solidFill>
                <a:srgbClr val="7030A0"/>
              </a:solidFill>
            </a:endParaRPr>
          </a:p>
          <a:p>
            <a:pPr algn="ctr"/>
            <a:r>
              <a:rPr lang="fr-FR" sz="4800" b="1" dirty="0">
                <a:ln/>
                <a:solidFill>
                  <a:srgbClr val="7030A0"/>
                </a:solidFill>
              </a:rPr>
              <a:t>Quels sont vos solutions, idées, astuces permettant de vous accorder du temps ?</a:t>
            </a:r>
          </a:p>
          <a:p>
            <a:pPr algn="ctr"/>
            <a:r>
              <a:rPr lang="fr-FR" sz="4800" b="1" dirty="0">
                <a:ln/>
                <a:solidFill>
                  <a:srgbClr val="7030A0"/>
                </a:solidFill>
              </a:rPr>
              <a:t>Que faites vous ? </a:t>
            </a:r>
          </a:p>
          <a:p>
            <a:endParaRPr lang="fr-FR" sz="3200" b="1" dirty="0">
              <a:ln/>
              <a:solidFill>
                <a:srgbClr val="CC9900"/>
              </a:solidFill>
            </a:endParaRPr>
          </a:p>
          <a:p>
            <a:br>
              <a:rPr lang="fr-FR" sz="2000" dirty="0">
                <a:solidFill>
                  <a:schemeClr val="tx1"/>
                </a:solidFill>
              </a:rPr>
            </a:br>
            <a:endParaRPr lang="fr-FR" sz="2000" dirty="0">
              <a:solidFill>
                <a:schemeClr val="tx1"/>
              </a:solidFill>
            </a:endParaRPr>
          </a:p>
          <a:p>
            <a:endParaRPr lang="fr-FR" sz="2000" b="1" u="sng" dirty="0">
              <a:ln/>
              <a:solidFill>
                <a:schemeClr val="tx1"/>
              </a:solidFill>
            </a:endParaRPr>
          </a:p>
          <a:p>
            <a:endParaRPr lang="fr-FR" sz="2000" b="1" u="sng" dirty="0">
              <a:ln/>
              <a:solidFill>
                <a:schemeClr val="tx1"/>
              </a:solidFill>
            </a:endParaRPr>
          </a:p>
          <a:p>
            <a:endParaRPr lang="fr-FR" sz="2000" b="1" u="sng" dirty="0">
              <a:ln/>
              <a:solidFill>
                <a:schemeClr val="tx1"/>
              </a:solidFill>
            </a:endParaRPr>
          </a:p>
          <a:p>
            <a:endParaRPr lang="fr-FR" sz="2000" b="1" u="sng" dirty="0">
              <a:ln/>
              <a:solidFill>
                <a:schemeClr val="tx1"/>
              </a:solidFill>
            </a:endParaRPr>
          </a:p>
          <a:p>
            <a:endParaRPr lang="fr-FR" sz="2000" b="1" u="sng" dirty="0">
              <a:ln/>
              <a:solidFill>
                <a:schemeClr val="accent4"/>
              </a:solidFill>
            </a:endParaRPr>
          </a:p>
          <a:p>
            <a:endParaRPr lang="fr-FR" sz="2000" b="1" u="sng" dirty="0">
              <a:ln/>
              <a:solidFill>
                <a:schemeClr val="accent4"/>
              </a:solidFill>
            </a:endParaRPr>
          </a:p>
          <a:p>
            <a:endParaRPr lang="fr-FR" sz="2000" b="1" u="sng" dirty="0">
              <a:ln/>
              <a:solidFill>
                <a:schemeClr val="accent4"/>
              </a:solidFill>
            </a:endParaRPr>
          </a:p>
          <a:p>
            <a:endParaRPr lang="fr-FR" sz="2000" b="1" u="sng" dirty="0">
              <a:ln/>
              <a:solidFill>
                <a:schemeClr val="accent4"/>
              </a:solidFill>
            </a:endParaRPr>
          </a:p>
          <a:p>
            <a:endParaRPr lang="fr-FR" sz="2000" b="1" u="sng" dirty="0">
              <a:ln/>
              <a:solidFill>
                <a:schemeClr val="accent4"/>
              </a:solidFill>
            </a:endParaRPr>
          </a:p>
          <a:p>
            <a:endParaRPr lang="fr-FR" sz="2000" b="1" u="sng" dirty="0">
              <a:ln/>
              <a:solidFill>
                <a:schemeClr val="accent4"/>
              </a:solidFill>
            </a:endParaRPr>
          </a:p>
          <a:p>
            <a:endParaRPr lang="fr-FR" sz="2000" b="1" u="sng" dirty="0">
              <a:ln/>
              <a:solidFill>
                <a:schemeClr val="accent4"/>
              </a:solidFill>
            </a:endParaRPr>
          </a:p>
          <a:p>
            <a:endParaRPr lang="fr-FR" sz="2000" b="1" u="sng" dirty="0">
              <a:ln/>
              <a:solidFill>
                <a:schemeClr val="accent4"/>
              </a:solidFill>
            </a:endParaRPr>
          </a:p>
          <a:p>
            <a:endParaRPr lang="fr-FR" sz="2000" b="1" u="sng" dirty="0">
              <a:ln/>
              <a:solidFill>
                <a:schemeClr val="accent4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BB94D77-2971-47AB-BF8B-6DA33C0E214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95400"/>
            <a:ext cx="495301" cy="556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Idées de gages">
            <a:extLst>
              <a:ext uri="{FF2B5EF4-FFF2-40B4-BE49-F238E27FC236}">
                <a16:creationId xmlns:a16="http://schemas.microsoft.com/office/drawing/2014/main" id="{EAC57DBB-FCAE-449D-99C9-BF6A83533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496" y="420647"/>
            <a:ext cx="2405706" cy="228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976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F8FACB77-4489-4095-B756-0186C42E7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384" y="4095032"/>
            <a:ext cx="4458797" cy="261056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3276BA91-F6E0-4889-9CDA-A9D09317C5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4439" y="4121008"/>
            <a:ext cx="3992689" cy="2584591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DDA8CFC6-ADE5-49AB-99DA-A285CC1881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7384" y="1123669"/>
            <a:ext cx="4458797" cy="2828550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276F5D37-3230-462B-BF75-0A9704052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4439" y="1123668"/>
            <a:ext cx="3992689" cy="2828551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60772C1-080A-4F86-96E1-0707CD1B642C}"/>
              </a:ext>
            </a:extLst>
          </p:cNvPr>
          <p:cNvSpPr txBox="1"/>
          <p:nvPr/>
        </p:nvSpPr>
        <p:spPr>
          <a:xfrm>
            <a:off x="6722676" y="1267952"/>
            <a:ext cx="181810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0070C0"/>
                </a:solidFill>
              </a:rPr>
              <a:t>Orageux</a:t>
            </a:r>
            <a:r>
              <a:rPr lang="fr-FR" dirty="0"/>
              <a:t>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D4E1F89-BBC2-4732-8CA9-CB5D65E614F4}"/>
              </a:ext>
            </a:extLst>
          </p:cNvPr>
          <p:cNvSpPr txBox="1"/>
          <p:nvPr/>
        </p:nvSpPr>
        <p:spPr>
          <a:xfrm>
            <a:off x="6722676" y="4291603"/>
            <a:ext cx="181810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0070C0"/>
                </a:solidFill>
              </a:rPr>
              <a:t>Brumeux</a:t>
            </a:r>
            <a:r>
              <a:rPr lang="fr-FR" dirty="0"/>
              <a:t>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4B48FA4-A2A6-4F60-83C1-5533DE7899E2}"/>
              </a:ext>
            </a:extLst>
          </p:cNvPr>
          <p:cNvSpPr txBox="1"/>
          <p:nvPr/>
        </p:nvSpPr>
        <p:spPr>
          <a:xfrm>
            <a:off x="1970412" y="4291603"/>
            <a:ext cx="201636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0070C0"/>
                </a:solidFill>
              </a:rPr>
              <a:t>Eclaircie</a:t>
            </a:r>
            <a:r>
              <a:rPr lang="fr-FR" dirty="0"/>
              <a:t>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CF2371F-C212-405D-B721-79AB75BA9AA9}"/>
              </a:ext>
            </a:extLst>
          </p:cNvPr>
          <p:cNvSpPr txBox="1"/>
          <p:nvPr/>
        </p:nvSpPr>
        <p:spPr>
          <a:xfrm>
            <a:off x="1970413" y="1284626"/>
            <a:ext cx="2016369" cy="5418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0070C0"/>
                </a:solidFill>
              </a:rPr>
              <a:t>Ensoleillé</a:t>
            </a:r>
            <a:r>
              <a:rPr lang="fr-FR" sz="2800" dirty="0"/>
              <a:t>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D52D07F-2F5F-4AAF-A11C-4F9F4E84DE42}"/>
              </a:ext>
            </a:extLst>
          </p:cNvPr>
          <p:cNvSpPr txBox="1"/>
          <p:nvPr/>
        </p:nvSpPr>
        <p:spPr>
          <a:xfrm>
            <a:off x="3670945" y="250972"/>
            <a:ext cx="5090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7030A0"/>
                </a:solidFill>
              </a:rPr>
              <a:t>Ma Météo intérieure</a:t>
            </a:r>
          </a:p>
        </p:txBody>
      </p:sp>
    </p:spTree>
    <p:extLst>
      <p:ext uri="{BB962C8B-B14F-4D97-AF65-F5344CB8AC3E}">
        <p14:creationId xmlns:p14="http://schemas.microsoft.com/office/powerpoint/2010/main" val="3000431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F8E7FF8-43F7-4474-8C85-5D93ECFBF0A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248056" y="4809273"/>
            <a:ext cx="1014860" cy="2447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7C19260-03AF-47D6-A301-E548A19CEC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6870" y="2441068"/>
            <a:ext cx="1898430" cy="236039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26E1813-32F6-4976-88B7-10FC9DC4B0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760057"/>
            <a:ext cx="9158781" cy="533890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B698E58-B89D-465C-8D3A-5F45D0CCCA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8780" y="5753100"/>
            <a:ext cx="3810000" cy="11049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3162941-DDE2-4242-B63D-9A3188D1C5E6}"/>
              </a:ext>
            </a:extLst>
          </p:cNvPr>
          <p:cNvSpPr txBox="1"/>
          <p:nvPr/>
        </p:nvSpPr>
        <p:spPr>
          <a:xfrm>
            <a:off x="9653926" y="5709638"/>
            <a:ext cx="2512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Assia  HANNOUN </a:t>
            </a:r>
          </a:p>
          <a:p>
            <a:r>
              <a:rPr lang="fr-FR" dirty="0"/>
              <a:t>Consultante formatrice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14A4EF9-1942-4B2E-979D-E9B5719C1A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56870" y="148143"/>
            <a:ext cx="1797232" cy="200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5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503C225-8D66-420B-A22D-B72D05DAA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479" y="3479620"/>
            <a:ext cx="4285859" cy="76816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5F89C82-7FFD-49E7-8EFC-CEE252228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335" y="1466924"/>
            <a:ext cx="5432007" cy="89619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4F81FE6-0476-4283-84BE-E657E096BC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652" y="4821050"/>
            <a:ext cx="4590686" cy="114005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6F09715-EF0E-420A-AC79-03A879BB03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439" y="3496837"/>
            <a:ext cx="4974767" cy="90838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F445670-D2C3-41F2-914A-B8B98C8209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8439" y="4821050"/>
            <a:ext cx="4743099" cy="90228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A2749DE-39BF-423F-A3B7-3DC04243E7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622" y="0"/>
            <a:ext cx="1980059" cy="189765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1DF42DE-AAB0-4F81-A161-6A65D1A0E6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94768" y="51822"/>
            <a:ext cx="1797232" cy="200043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2823A5E-91B3-4773-8BE0-527B6BF9EC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39988" y="6483062"/>
            <a:ext cx="3529890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65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2818CBD-7184-4F00-9E22-7762CC1E22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400" t="29000" r="38188" b="14444"/>
          <a:stretch/>
        </p:blipFill>
        <p:spPr>
          <a:xfrm>
            <a:off x="4111296" y="1032179"/>
            <a:ext cx="5548543" cy="4656295"/>
          </a:xfrm>
          <a:prstGeom prst="rect">
            <a:avLst/>
          </a:prstGeom>
        </p:spPr>
      </p:pic>
      <p:pic>
        <p:nvPicPr>
          <p:cNvPr id="6" name="img83095" descr="2108d765-20ff-4181-827d-644977f4356c">
            <a:extLst>
              <a:ext uri="{FF2B5EF4-FFF2-40B4-BE49-F238E27FC236}">
                <a16:creationId xmlns:a16="http://schemas.microsoft.com/office/drawing/2014/main" id="{84A46B7E-8DF9-412C-8C0C-DF64E82A11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" t="48130" r="84804" b="36332"/>
          <a:stretch/>
        </p:blipFill>
        <p:spPr bwMode="auto">
          <a:xfrm>
            <a:off x="4528326" y="5634103"/>
            <a:ext cx="1322772" cy="102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2311891-4026-4149-A8C6-7C6FC32E9F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6051353"/>
            <a:ext cx="2127688" cy="59136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45359EF-911A-4908-92EF-DFDD885906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935" y="2669216"/>
            <a:ext cx="2085363" cy="200043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C37C862-F057-4A5C-BF2F-825C686083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09150" y="123957"/>
            <a:ext cx="1520653" cy="1520653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5E9420E6-4854-4604-9B5A-AFC8B0E820C3}"/>
              </a:ext>
            </a:extLst>
          </p:cNvPr>
          <p:cNvSpPr txBox="1">
            <a:spLocks/>
          </p:cNvSpPr>
          <p:nvPr/>
        </p:nvSpPr>
        <p:spPr>
          <a:xfrm>
            <a:off x="6169244" y="1208909"/>
            <a:ext cx="3921760" cy="5433807"/>
          </a:xfrm>
          <a:prstGeom prst="rect">
            <a:avLst/>
          </a:prstGeom>
          <a:solidFill>
            <a:sysClr val="window" lastClr="FFFFFF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Disponibilité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Ponctualité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Bienveillance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Confidentialité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Droit à l’image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Equivalence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Implication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Ecoute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Droit à l’erreur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2BD935C-D458-4FA2-84D9-28736DEF9F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04531" y="6481158"/>
            <a:ext cx="3529890" cy="32311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566025E-C648-433F-ADBA-4007CD89C7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9263" y="330506"/>
            <a:ext cx="1797232" cy="200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653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F8FACB77-4489-4095-B756-0186C42E7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384" y="4095032"/>
            <a:ext cx="4458797" cy="261056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3276BA91-F6E0-4889-9CDA-A9D09317C5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4439" y="4121008"/>
            <a:ext cx="3992689" cy="2584591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DDA8CFC6-ADE5-49AB-99DA-A285CC1881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7384" y="1123669"/>
            <a:ext cx="4458797" cy="2828550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276F5D37-3230-462B-BF75-0A9704052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4439" y="1123668"/>
            <a:ext cx="3992689" cy="2828551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60772C1-080A-4F86-96E1-0707CD1B642C}"/>
              </a:ext>
            </a:extLst>
          </p:cNvPr>
          <p:cNvSpPr txBox="1"/>
          <p:nvPr/>
        </p:nvSpPr>
        <p:spPr>
          <a:xfrm>
            <a:off x="6722676" y="1267952"/>
            <a:ext cx="181810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0070C0"/>
                </a:solidFill>
              </a:rPr>
              <a:t>Orageux</a:t>
            </a:r>
            <a:r>
              <a:rPr lang="fr-FR" dirty="0"/>
              <a:t>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D4E1F89-BBC2-4732-8CA9-CB5D65E614F4}"/>
              </a:ext>
            </a:extLst>
          </p:cNvPr>
          <p:cNvSpPr txBox="1"/>
          <p:nvPr/>
        </p:nvSpPr>
        <p:spPr>
          <a:xfrm>
            <a:off x="6722676" y="4291603"/>
            <a:ext cx="181810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0070C0"/>
                </a:solidFill>
              </a:rPr>
              <a:t>Brumeux</a:t>
            </a:r>
            <a:r>
              <a:rPr lang="fr-FR" dirty="0"/>
              <a:t>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4B48FA4-A2A6-4F60-83C1-5533DE7899E2}"/>
              </a:ext>
            </a:extLst>
          </p:cNvPr>
          <p:cNvSpPr txBox="1"/>
          <p:nvPr/>
        </p:nvSpPr>
        <p:spPr>
          <a:xfrm>
            <a:off x="1970412" y="4291603"/>
            <a:ext cx="201636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0070C0"/>
                </a:solidFill>
              </a:rPr>
              <a:t>Eclaircie</a:t>
            </a:r>
            <a:r>
              <a:rPr lang="fr-FR" dirty="0"/>
              <a:t>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CF2371F-C212-405D-B721-79AB75BA9AA9}"/>
              </a:ext>
            </a:extLst>
          </p:cNvPr>
          <p:cNvSpPr txBox="1"/>
          <p:nvPr/>
        </p:nvSpPr>
        <p:spPr>
          <a:xfrm>
            <a:off x="1970413" y="1284626"/>
            <a:ext cx="2016369" cy="5418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0070C0"/>
                </a:solidFill>
              </a:rPr>
              <a:t>Ensoleillé</a:t>
            </a:r>
            <a:r>
              <a:rPr lang="fr-FR" sz="2800" dirty="0"/>
              <a:t>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D52D07F-2F5F-4AAF-A11C-4F9F4E84DE42}"/>
              </a:ext>
            </a:extLst>
          </p:cNvPr>
          <p:cNvSpPr txBox="1"/>
          <p:nvPr/>
        </p:nvSpPr>
        <p:spPr>
          <a:xfrm>
            <a:off x="3670945" y="250972"/>
            <a:ext cx="5090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7030A0"/>
                </a:solidFill>
              </a:rPr>
              <a:t>Ma Météo intérieure</a:t>
            </a:r>
          </a:p>
        </p:txBody>
      </p:sp>
    </p:spTree>
    <p:extLst>
      <p:ext uri="{BB962C8B-B14F-4D97-AF65-F5344CB8AC3E}">
        <p14:creationId xmlns:p14="http://schemas.microsoft.com/office/powerpoint/2010/main" val="3201230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4266A0-9AF8-4390-BDE7-6BA4E15B6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93" y="1123836"/>
            <a:ext cx="3412273" cy="4601183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PROGRAMME DE</a:t>
            </a:r>
            <a:br>
              <a:rPr lang="fr-FR" sz="2800" b="1" dirty="0">
                <a:solidFill>
                  <a:srgbClr val="0070C0"/>
                </a:solidFill>
              </a:rPr>
            </a:br>
            <a:r>
              <a:rPr lang="fr-FR" sz="2800" b="1" dirty="0">
                <a:solidFill>
                  <a:srgbClr val="0070C0"/>
                </a:solidFill>
              </a:rPr>
              <a:t>LA MATINEE</a:t>
            </a:r>
            <a:br>
              <a:rPr lang="fr-FR" sz="2800" b="1" dirty="0">
                <a:solidFill>
                  <a:srgbClr val="0070C0"/>
                </a:solidFill>
              </a:rPr>
            </a:br>
            <a:endParaRPr lang="fr-FR" sz="28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EF0E29-0F5B-4D76-995C-3462EE95B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5185" y="864107"/>
            <a:ext cx="7702621" cy="5120640"/>
          </a:xfrm>
        </p:spPr>
        <p:txBody>
          <a:bodyPr/>
          <a:lstStyle/>
          <a:p>
            <a:pPr marL="0" indent="0">
              <a:buNone/>
            </a:pPr>
            <a:r>
              <a:rPr lang="fr-FR" sz="2800" b="1" dirty="0">
                <a:solidFill>
                  <a:srgbClr val="7030A0"/>
                </a:solidFill>
              </a:rPr>
              <a:t>S’accorder du temps</a:t>
            </a:r>
          </a:p>
          <a:p>
            <a:pPr marL="0" indent="0">
              <a:buNone/>
            </a:pPr>
            <a:r>
              <a:rPr lang="fr-FR" sz="2800" b="1" dirty="0">
                <a:solidFill>
                  <a:srgbClr val="7030A0"/>
                </a:solidFill>
              </a:rPr>
              <a:t>Comprendre les mécanismes de l’épuisement </a:t>
            </a:r>
          </a:p>
          <a:p>
            <a:pPr marL="0" indent="0">
              <a:buNone/>
            </a:pPr>
            <a:r>
              <a:rPr lang="fr-FR" sz="2800" b="1" dirty="0">
                <a:solidFill>
                  <a:srgbClr val="7030A0"/>
                </a:solidFill>
              </a:rPr>
              <a:t>Identifier les ressources, outils et moyens pour prendre soin de soi.</a:t>
            </a:r>
          </a:p>
          <a:p>
            <a:pPr marL="0" indent="0">
              <a:buNone/>
            </a:pPr>
            <a:r>
              <a:rPr lang="fr-FR" sz="2800" b="1" dirty="0">
                <a:solidFill>
                  <a:srgbClr val="7030A0"/>
                </a:solidFill>
              </a:rPr>
              <a:t>Ce qui reste une charge dans mon quotidien  </a:t>
            </a:r>
            <a:br>
              <a:rPr lang="fr-FR" sz="2800" b="1" dirty="0"/>
            </a:br>
            <a:r>
              <a:rPr lang="fr-FR" sz="2800" b="1" dirty="0">
                <a:solidFill>
                  <a:srgbClr val="7030A0"/>
                </a:solidFill>
              </a:rPr>
              <a:t>Intégrer le prendre soin de soi dans son rythme de vie </a:t>
            </a:r>
          </a:p>
          <a:p>
            <a:pPr marL="0" indent="0">
              <a:buNone/>
            </a:pPr>
            <a:r>
              <a:rPr lang="fr-FR" sz="2800" b="1" dirty="0">
                <a:ln/>
                <a:solidFill>
                  <a:srgbClr val="7030A0"/>
                </a:solidFill>
              </a:rPr>
              <a:t>Solutions, idées, astuces permettant de s’accorder du temps </a:t>
            </a:r>
            <a:endParaRPr lang="fr-FR" sz="2800" b="1" dirty="0">
              <a:solidFill>
                <a:srgbClr val="0070C0"/>
              </a:solidFill>
            </a:endParaRPr>
          </a:p>
          <a:p>
            <a:pPr marL="457200" lvl="1" indent="0" algn="just">
              <a:lnSpc>
                <a:spcPts val="1300"/>
              </a:lnSpc>
              <a:spcBef>
                <a:spcPts val="480"/>
              </a:spcBef>
              <a:spcAft>
                <a:spcPts val="480"/>
              </a:spcAft>
              <a:buNone/>
            </a:pPr>
            <a:br>
              <a:rPr lang="fr-FR" sz="2000" b="1" dirty="0"/>
            </a:b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77E4077-41CB-413A-BD03-E6924FA1D50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2950"/>
            <a:ext cx="630086" cy="6115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4403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4F9C31-E09F-4724-9DAF-0F85779C4461}"/>
              </a:ext>
            </a:extLst>
          </p:cNvPr>
          <p:cNvSpPr/>
          <p:nvPr/>
        </p:nvSpPr>
        <p:spPr>
          <a:xfrm>
            <a:off x="228600" y="2039007"/>
            <a:ext cx="11963400" cy="43938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endParaRPr lang="fr-FR" sz="5400" b="1" dirty="0">
              <a:ln/>
              <a:solidFill>
                <a:srgbClr val="7030A0"/>
              </a:solidFill>
            </a:endParaRPr>
          </a:p>
          <a:p>
            <a:endParaRPr lang="fr-FR" sz="5400" b="1" dirty="0">
              <a:ln/>
              <a:solidFill>
                <a:srgbClr val="7030A0"/>
              </a:solidFill>
            </a:endParaRPr>
          </a:p>
          <a:p>
            <a:pPr algn="ctr"/>
            <a:endParaRPr lang="fr-FR" sz="5400" b="1" dirty="0">
              <a:ln/>
              <a:solidFill>
                <a:srgbClr val="7030A0"/>
              </a:solidFill>
            </a:endParaRPr>
          </a:p>
          <a:p>
            <a:pPr algn="ctr"/>
            <a:endParaRPr lang="fr-FR" sz="2800" b="1" dirty="0">
              <a:ln/>
              <a:solidFill>
                <a:srgbClr val="7030A0"/>
              </a:solidFill>
            </a:endParaRPr>
          </a:p>
          <a:p>
            <a:pPr algn="ctr"/>
            <a:endParaRPr lang="fr-FR" sz="3600" b="1" dirty="0">
              <a:ln/>
              <a:solidFill>
                <a:srgbClr val="7030A0"/>
              </a:solidFill>
            </a:endParaRPr>
          </a:p>
          <a:p>
            <a:pPr algn="ctr"/>
            <a:r>
              <a:rPr lang="fr-FR" sz="3600" b="1" dirty="0">
                <a:ln/>
                <a:solidFill>
                  <a:srgbClr val="7030A0"/>
                </a:solidFill>
              </a:rPr>
              <a:t>Qu’est-ce que pour vous prendre du temps pour soi ?</a:t>
            </a:r>
          </a:p>
          <a:p>
            <a:endParaRPr lang="fr-FR" sz="3200" b="1" dirty="0">
              <a:ln/>
              <a:solidFill>
                <a:srgbClr val="CC9900"/>
              </a:solidFill>
            </a:endParaRPr>
          </a:p>
          <a:p>
            <a:br>
              <a:rPr lang="fr-FR" sz="2000" dirty="0">
                <a:solidFill>
                  <a:schemeClr val="tx1"/>
                </a:solidFill>
              </a:rPr>
            </a:br>
            <a:endParaRPr lang="fr-FR" sz="2000" dirty="0">
              <a:solidFill>
                <a:schemeClr val="tx1"/>
              </a:solidFill>
            </a:endParaRPr>
          </a:p>
          <a:p>
            <a:endParaRPr lang="fr-FR" sz="2000" b="1" u="sng" dirty="0">
              <a:ln/>
              <a:solidFill>
                <a:schemeClr val="tx1"/>
              </a:solidFill>
            </a:endParaRPr>
          </a:p>
          <a:p>
            <a:endParaRPr lang="fr-FR" sz="2000" b="1" u="sng" dirty="0">
              <a:ln/>
              <a:solidFill>
                <a:schemeClr val="tx1"/>
              </a:solidFill>
            </a:endParaRPr>
          </a:p>
          <a:p>
            <a:endParaRPr lang="fr-FR" sz="2000" b="1" u="sng" dirty="0">
              <a:ln/>
              <a:solidFill>
                <a:schemeClr val="tx1"/>
              </a:solidFill>
            </a:endParaRPr>
          </a:p>
          <a:p>
            <a:endParaRPr lang="fr-FR" sz="2000" b="1" u="sng" dirty="0">
              <a:ln/>
              <a:solidFill>
                <a:schemeClr val="tx1"/>
              </a:solidFill>
            </a:endParaRPr>
          </a:p>
          <a:p>
            <a:endParaRPr lang="fr-FR" sz="2000" b="1" u="sng" dirty="0">
              <a:ln/>
              <a:solidFill>
                <a:schemeClr val="accent4"/>
              </a:solidFill>
            </a:endParaRPr>
          </a:p>
          <a:p>
            <a:endParaRPr lang="fr-FR" sz="2000" b="1" u="sng" dirty="0">
              <a:ln/>
              <a:solidFill>
                <a:schemeClr val="accent4"/>
              </a:solidFill>
            </a:endParaRPr>
          </a:p>
          <a:p>
            <a:endParaRPr lang="fr-FR" sz="2000" b="1" u="sng" dirty="0">
              <a:ln/>
              <a:solidFill>
                <a:schemeClr val="accent4"/>
              </a:solidFill>
            </a:endParaRPr>
          </a:p>
          <a:p>
            <a:endParaRPr lang="fr-FR" sz="2000" b="1" u="sng" dirty="0">
              <a:ln/>
              <a:solidFill>
                <a:schemeClr val="accent4"/>
              </a:solidFill>
            </a:endParaRPr>
          </a:p>
          <a:p>
            <a:endParaRPr lang="fr-FR" sz="2000" b="1" u="sng" dirty="0">
              <a:ln/>
              <a:solidFill>
                <a:schemeClr val="accent4"/>
              </a:solidFill>
            </a:endParaRPr>
          </a:p>
          <a:p>
            <a:endParaRPr lang="fr-FR" sz="2000" b="1" u="sng" dirty="0">
              <a:ln/>
              <a:solidFill>
                <a:schemeClr val="accent4"/>
              </a:solidFill>
            </a:endParaRPr>
          </a:p>
          <a:p>
            <a:endParaRPr lang="fr-FR" sz="2000" b="1" u="sng" dirty="0">
              <a:ln/>
              <a:solidFill>
                <a:schemeClr val="accent4"/>
              </a:solidFill>
            </a:endParaRPr>
          </a:p>
          <a:p>
            <a:endParaRPr lang="fr-FR" sz="2000" b="1" u="sng" dirty="0">
              <a:ln/>
              <a:solidFill>
                <a:schemeClr val="accent4"/>
              </a:solidFill>
            </a:endParaRPr>
          </a:p>
          <a:p>
            <a:endParaRPr lang="fr-FR" sz="2000" b="1" u="sng" dirty="0">
              <a:ln/>
              <a:solidFill>
                <a:schemeClr val="accent4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BB94D77-2971-47AB-BF8B-6DA33C0E214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95400"/>
            <a:ext cx="495301" cy="556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F70ADE3-1EFF-48BA-BD01-8AC50B80D8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878" t="23067" r="12528"/>
          <a:stretch/>
        </p:blipFill>
        <p:spPr>
          <a:xfrm>
            <a:off x="4700241" y="2295660"/>
            <a:ext cx="2791517" cy="2611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6D83F4E-345F-4FD3-9E79-8FAEE319C52D}"/>
              </a:ext>
            </a:extLst>
          </p:cNvPr>
          <p:cNvSpPr txBox="1"/>
          <p:nvPr/>
        </p:nvSpPr>
        <p:spPr>
          <a:xfrm>
            <a:off x="1713187" y="385736"/>
            <a:ext cx="9417270" cy="76944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7030A0"/>
                </a:solidFill>
              </a:rPr>
              <a:t>Pourquoi s’accorder du temps ?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1727437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7F244BA-CAA1-4A24-89A1-BCBB7869649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590550" cy="556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09373A4-B8C3-40B0-BB4C-0C84F21AE915}"/>
              </a:ext>
            </a:extLst>
          </p:cNvPr>
          <p:cNvSpPr txBox="1"/>
          <p:nvPr/>
        </p:nvSpPr>
        <p:spPr>
          <a:xfrm>
            <a:off x="351692" y="360177"/>
            <a:ext cx="11193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ln/>
                <a:solidFill>
                  <a:srgbClr val="7030A0"/>
                </a:solidFill>
              </a:rPr>
              <a:t>La relation d’aide engendre un impact sur la santé  :</a:t>
            </a:r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C7AED9E-CC94-49FD-B1DD-79B590E735C2}"/>
              </a:ext>
            </a:extLst>
          </p:cNvPr>
          <p:cNvSpPr txBox="1"/>
          <p:nvPr/>
        </p:nvSpPr>
        <p:spPr>
          <a:xfrm>
            <a:off x="8302473" y="6367155"/>
            <a:ext cx="61357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Sources : Diagnostic territorial Alès  Cévennes 2018</a:t>
            </a:r>
          </a:p>
          <a:p>
            <a:r>
              <a:rPr lang="fr-FR" sz="1200" dirty="0"/>
              <a:t>Enquête nationale à destination des aidants 2013</a:t>
            </a:r>
          </a:p>
          <a:p>
            <a:r>
              <a:rPr lang="fr-FR" dirty="0"/>
              <a:t>		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5234DC4-92DE-47F3-ABFB-F0704C536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4758" y="-2486271"/>
            <a:ext cx="3328964" cy="2292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797EE050-BAAF-4621-90DB-A0EB40AC6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920" y="2809067"/>
            <a:ext cx="6622914" cy="154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8D739A5F-591D-4558-AA2A-C06395E7E6E8}"/>
              </a:ext>
            </a:extLst>
          </p:cNvPr>
          <p:cNvSpPr txBox="1"/>
          <p:nvPr/>
        </p:nvSpPr>
        <p:spPr>
          <a:xfrm>
            <a:off x="9323509" y="1600135"/>
            <a:ext cx="25167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54% Impact sur la santé </a:t>
            </a:r>
          </a:p>
          <a:p>
            <a:endParaRPr lang="fr-FR" sz="3200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B12D180-8B04-4FDB-9D84-457B463420E6}"/>
              </a:ext>
            </a:extLst>
          </p:cNvPr>
          <p:cNvSpPr txBox="1"/>
          <p:nvPr/>
        </p:nvSpPr>
        <p:spPr>
          <a:xfrm>
            <a:off x="6785496" y="5330964"/>
            <a:ext cx="39726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FR" sz="2800" b="1" dirty="0">
                <a:solidFill>
                  <a:srgbClr val="0070C0"/>
                </a:solidFill>
              </a:rPr>
              <a:t>48 % Développeront une maladie chronique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AA02AA9-ABA4-420F-A435-5940E5C4D348}"/>
              </a:ext>
            </a:extLst>
          </p:cNvPr>
          <p:cNvSpPr txBox="1"/>
          <p:nvPr/>
        </p:nvSpPr>
        <p:spPr>
          <a:xfrm>
            <a:off x="821662" y="1754696"/>
            <a:ext cx="328689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70 % Pas de temps pour les loisirs</a:t>
            </a:r>
          </a:p>
          <a:p>
            <a:endParaRPr lang="fr-FR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81A53B1-9364-4B37-957F-0CD93F685275}"/>
              </a:ext>
            </a:extLst>
          </p:cNvPr>
          <p:cNvSpPr txBox="1"/>
          <p:nvPr/>
        </p:nvSpPr>
        <p:spPr>
          <a:xfrm>
            <a:off x="2653321" y="5372093"/>
            <a:ext cx="300674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FR" sz="2800" b="1" dirty="0">
                <a:solidFill>
                  <a:srgbClr val="0070C0"/>
                </a:solidFill>
              </a:rPr>
              <a:t>61% Problèmes de sommeil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612F5FC1-85B6-4C98-AC9C-CA511E27ED8A}"/>
              </a:ext>
            </a:extLst>
          </p:cNvPr>
          <p:cNvSpPr txBox="1"/>
          <p:nvPr/>
        </p:nvSpPr>
        <p:spPr>
          <a:xfrm>
            <a:off x="4461458" y="1409210"/>
            <a:ext cx="379352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FR" sz="2800" b="1" dirty="0">
                <a:solidFill>
                  <a:srgbClr val="0070C0"/>
                </a:solidFill>
              </a:rPr>
              <a:t>90% Se sentent fatigués et stressés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82D503EC-0282-42B8-BD06-AFC2602D7151}"/>
              </a:ext>
            </a:extLst>
          </p:cNvPr>
          <p:cNvCxnSpPr>
            <a:cxnSpLocks/>
          </p:cNvCxnSpPr>
          <p:nvPr/>
        </p:nvCxnSpPr>
        <p:spPr>
          <a:xfrm flipH="1" flipV="1">
            <a:off x="2162433" y="2585694"/>
            <a:ext cx="543050" cy="444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38893C9E-8380-4DBA-8D14-C1DBE6911BB5}"/>
              </a:ext>
            </a:extLst>
          </p:cNvPr>
          <p:cNvCxnSpPr/>
          <p:nvPr/>
        </p:nvCxnSpPr>
        <p:spPr>
          <a:xfrm flipV="1">
            <a:off x="9156357" y="2500203"/>
            <a:ext cx="1394483" cy="5299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5E73C6B8-2988-48AF-8EB7-C07CDDCB6B47}"/>
              </a:ext>
            </a:extLst>
          </p:cNvPr>
          <p:cNvCxnSpPr>
            <a:endCxn id="25" idx="0"/>
          </p:cNvCxnSpPr>
          <p:nvPr/>
        </p:nvCxnSpPr>
        <p:spPr>
          <a:xfrm flipH="1">
            <a:off x="4156692" y="4551345"/>
            <a:ext cx="304766" cy="8207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0BCEAD35-840E-445C-9ECB-57B62BDD6B82}"/>
              </a:ext>
            </a:extLst>
          </p:cNvPr>
          <p:cNvCxnSpPr/>
          <p:nvPr/>
        </p:nvCxnSpPr>
        <p:spPr>
          <a:xfrm>
            <a:off x="7265773" y="4510216"/>
            <a:ext cx="1767016" cy="8207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C31085F1-0E9A-42BA-8624-AA0E213056A6}"/>
              </a:ext>
            </a:extLst>
          </p:cNvPr>
          <p:cNvCxnSpPr>
            <a:cxnSpLocks/>
          </p:cNvCxnSpPr>
          <p:nvPr/>
        </p:nvCxnSpPr>
        <p:spPr>
          <a:xfrm flipH="1" flipV="1">
            <a:off x="5517867" y="2254372"/>
            <a:ext cx="287633" cy="456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B687A65C-D448-482F-B7A2-939CF896E8FD}"/>
              </a:ext>
            </a:extLst>
          </p:cNvPr>
          <p:cNvSpPr txBox="1"/>
          <p:nvPr/>
        </p:nvSpPr>
        <p:spPr>
          <a:xfrm>
            <a:off x="821662" y="6673334"/>
            <a:ext cx="527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0319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5C055B-0EA7-48CC-B14B-FD77818AC6ED}"/>
              </a:ext>
            </a:extLst>
          </p:cNvPr>
          <p:cNvSpPr/>
          <p:nvPr/>
        </p:nvSpPr>
        <p:spPr>
          <a:xfrm>
            <a:off x="759617" y="-149100"/>
            <a:ext cx="10496550" cy="10000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endParaRPr lang="fr-FR" sz="3200" b="1" dirty="0">
              <a:ln/>
              <a:solidFill>
                <a:srgbClr val="7030A0"/>
              </a:solidFill>
            </a:endParaRPr>
          </a:p>
          <a:p>
            <a:r>
              <a:rPr lang="fr-FR" sz="3600" b="1" dirty="0">
                <a:ln/>
                <a:solidFill>
                  <a:srgbClr val="7030A0"/>
                </a:solidFill>
              </a:rPr>
              <a:t>Pourquoi je réagis ainsi ?</a:t>
            </a:r>
          </a:p>
          <a:p>
            <a:endParaRPr lang="fr-FR" sz="3600" b="1" dirty="0">
              <a:ln/>
              <a:solidFill>
                <a:srgbClr val="7030A0"/>
              </a:solidFill>
            </a:endParaRPr>
          </a:p>
          <a:p>
            <a:pPr algn="ctr"/>
            <a:r>
              <a:rPr lang="fr-FR" sz="3200" b="1" dirty="0">
                <a:ln/>
                <a:solidFill>
                  <a:srgbClr val="0070C0"/>
                </a:solidFill>
              </a:rPr>
              <a:t>Les phases qui amènent à l’état d’épuisement : </a:t>
            </a:r>
          </a:p>
          <a:p>
            <a:endParaRPr lang="fr-FR" sz="3200" b="1" dirty="0">
              <a:ln/>
              <a:solidFill>
                <a:srgbClr val="7030A0"/>
              </a:solidFill>
            </a:endParaRPr>
          </a:p>
          <a:p>
            <a:endParaRPr lang="fr-FR" sz="3200" b="1" dirty="0">
              <a:ln/>
              <a:solidFill>
                <a:srgbClr val="CC9900"/>
              </a:solidFill>
            </a:endParaRPr>
          </a:p>
          <a:p>
            <a:br>
              <a:rPr lang="fr-FR" sz="2000" dirty="0">
                <a:solidFill>
                  <a:schemeClr val="tx1"/>
                </a:solidFill>
              </a:rPr>
            </a:br>
            <a:endParaRPr lang="fr-FR" sz="2000" dirty="0">
              <a:solidFill>
                <a:schemeClr val="tx1"/>
              </a:solidFill>
            </a:endParaRPr>
          </a:p>
          <a:p>
            <a:endParaRPr lang="fr-FR" sz="2000" b="1" u="sng" dirty="0">
              <a:ln/>
              <a:solidFill>
                <a:schemeClr val="tx1"/>
              </a:solidFill>
            </a:endParaRPr>
          </a:p>
          <a:p>
            <a:endParaRPr lang="fr-FR" sz="2000" b="1" u="sng" dirty="0">
              <a:ln/>
              <a:solidFill>
                <a:schemeClr val="tx1"/>
              </a:solidFill>
            </a:endParaRPr>
          </a:p>
          <a:p>
            <a:endParaRPr lang="fr-FR" sz="2000" b="1" u="sng" dirty="0">
              <a:ln/>
              <a:solidFill>
                <a:schemeClr val="tx1"/>
              </a:solidFill>
            </a:endParaRPr>
          </a:p>
          <a:p>
            <a:endParaRPr lang="fr-FR" sz="2000" b="1" u="sng" dirty="0">
              <a:ln/>
              <a:solidFill>
                <a:schemeClr val="tx1"/>
              </a:solidFill>
            </a:endParaRPr>
          </a:p>
          <a:p>
            <a:endParaRPr lang="fr-FR" sz="2000" b="1" u="sng" dirty="0">
              <a:ln/>
              <a:solidFill>
                <a:schemeClr val="accent4"/>
              </a:solidFill>
            </a:endParaRPr>
          </a:p>
          <a:p>
            <a:endParaRPr lang="fr-FR" sz="2000" b="1" u="sng" dirty="0">
              <a:ln/>
              <a:solidFill>
                <a:schemeClr val="accent4"/>
              </a:solidFill>
            </a:endParaRPr>
          </a:p>
          <a:p>
            <a:endParaRPr lang="fr-FR" sz="2000" b="1" u="sng" dirty="0">
              <a:ln/>
              <a:solidFill>
                <a:schemeClr val="accent4"/>
              </a:solidFill>
            </a:endParaRPr>
          </a:p>
          <a:p>
            <a:endParaRPr lang="fr-FR" sz="2000" b="1" u="sng" dirty="0">
              <a:ln/>
              <a:solidFill>
                <a:schemeClr val="accent4"/>
              </a:solidFill>
            </a:endParaRPr>
          </a:p>
          <a:p>
            <a:endParaRPr lang="fr-FR" sz="2000" b="1" u="sng" dirty="0">
              <a:ln/>
              <a:solidFill>
                <a:schemeClr val="accent4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B69FB95-16A3-4F77-A75B-FB669E77194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6350"/>
            <a:ext cx="628650" cy="558165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2363BD3D-B057-475C-B4CA-8005027CBEDD}"/>
              </a:ext>
            </a:extLst>
          </p:cNvPr>
          <p:cNvSpPr txBox="1"/>
          <p:nvPr/>
        </p:nvSpPr>
        <p:spPr>
          <a:xfrm>
            <a:off x="387928" y="385736"/>
            <a:ext cx="11630890" cy="76944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7030A0"/>
                </a:solidFill>
              </a:rPr>
              <a:t>Comprendre les mécanismes de l’épuisement </a:t>
            </a:r>
            <a:endParaRPr lang="fr-FR" sz="44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3D89F73-35F3-4ED9-A562-18AD4044C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3498" y="2128060"/>
            <a:ext cx="561975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698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5C055B-0EA7-48CC-B14B-FD77818AC6ED}"/>
              </a:ext>
            </a:extLst>
          </p:cNvPr>
          <p:cNvSpPr/>
          <p:nvPr/>
        </p:nvSpPr>
        <p:spPr>
          <a:xfrm>
            <a:off x="414733" y="79659"/>
            <a:ext cx="10496550" cy="8061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endParaRPr lang="fr-FR" sz="3200" b="1" dirty="0">
              <a:ln/>
              <a:solidFill>
                <a:srgbClr val="7030A0"/>
              </a:solidFill>
            </a:endParaRPr>
          </a:p>
          <a:p>
            <a:r>
              <a:rPr lang="fr-FR" sz="3600" b="1" dirty="0">
                <a:ln/>
                <a:solidFill>
                  <a:srgbClr val="7030A0"/>
                </a:solidFill>
              </a:rPr>
              <a:t>Pourquoi je réagis ainsi ?</a:t>
            </a:r>
          </a:p>
          <a:p>
            <a:endParaRPr lang="fr-FR" sz="3600" b="1" dirty="0">
              <a:ln/>
              <a:solidFill>
                <a:srgbClr val="7030A0"/>
              </a:solidFill>
            </a:endParaRPr>
          </a:p>
          <a:p>
            <a:pPr algn="ctr"/>
            <a:r>
              <a:rPr lang="fr-FR" sz="3200" b="1" dirty="0">
                <a:ln/>
                <a:solidFill>
                  <a:srgbClr val="0070C0"/>
                </a:solidFill>
              </a:rPr>
              <a:t>Nous tombons dans l’épuisement quand les facteurs de stress s’accumulent …</a:t>
            </a:r>
          </a:p>
          <a:p>
            <a:pPr algn="ctr"/>
            <a:endParaRPr lang="fr-FR" sz="3200" b="1" dirty="0">
              <a:ln/>
              <a:solidFill>
                <a:srgbClr val="0070C0"/>
              </a:solidFill>
            </a:endParaRPr>
          </a:p>
          <a:p>
            <a:r>
              <a:rPr lang="fr-FR" sz="3200" b="1" dirty="0">
                <a:ln/>
                <a:solidFill>
                  <a:srgbClr val="0070C0"/>
                </a:solidFill>
              </a:rPr>
              <a:t>	Il est donc nécessaire d’identifier quelles sont les 	ressources que nous pouvons mobiliser afin de contre 	balancer le « fardeau » de l’aidant. </a:t>
            </a:r>
            <a:endParaRPr lang="fr-FR" sz="3200" b="1" dirty="0">
              <a:ln/>
              <a:solidFill>
                <a:srgbClr val="7030A0"/>
              </a:solidFill>
            </a:endParaRPr>
          </a:p>
          <a:p>
            <a:endParaRPr lang="fr-FR" sz="3200" b="1" dirty="0">
              <a:ln/>
              <a:solidFill>
                <a:srgbClr val="CC9900"/>
              </a:solidFill>
            </a:endParaRPr>
          </a:p>
          <a:p>
            <a:br>
              <a:rPr lang="fr-FR" sz="2000" dirty="0">
                <a:solidFill>
                  <a:schemeClr val="tx1"/>
                </a:solidFill>
              </a:rPr>
            </a:br>
            <a:endParaRPr lang="fr-FR" sz="2000" dirty="0">
              <a:solidFill>
                <a:schemeClr val="tx1"/>
              </a:solidFill>
            </a:endParaRPr>
          </a:p>
          <a:p>
            <a:endParaRPr lang="fr-FR" sz="2000" b="1" u="sng" dirty="0">
              <a:ln/>
              <a:solidFill>
                <a:schemeClr val="tx1"/>
              </a:solidFill>
            </a:endParaRPr>
          </a:p>
          <a:p>
            <a:endParaRPr lang="fr-FR" sz="2000" b="1" u="sng" dirty="0">
              <a:ln/>
              <a:solidFill>
                <a:schemeClr val="tx1"/>
              </a:solidFill>
            </a:endParaRPr>
          </a:p>
          <a:p>
            <a:endParaRPr lang="fr-FR" sz="2000" b="1" u="sng" dirty="0">
              <a:ln/>
              <a:solidFill>
                <a:schemeClr val="tx1"/>
              </a:solidFill>
            </a:endParaRPr>
          </a:p>
          <a:p>
            <a:endParaRPr lang="fr-FR" sz="2000" b="1" u="sng" dirty="0">
              <a:ln/>
              <a:solidFill>
                <a:schemeClr val="tx1"/>
              </a:solidFill>
            </a:endParaRPr>
          </a:p>
          <a:p>
            <a:endParaRPr lang="fr-FR" sz="2000" b="1" u="sng" dirty="0">
              <a:ln/>
              <a:solidFill>
                <a:schemeClr val="accent4"/>
              </a:solidFill>
            </a:endParaRPr>
          </a:p>
          <a:p>
            <a:endParaRPr lang="fr-FR" sz="2000" b="1" u="sng" dirty="0">
              <a:ln/>
              <a:solidFill>
                <a:schemeClr val="accent4"/>
              </a:solidFill>
            </a:endParaRPr>
          </a:p>
          <a:p>
            <a:endParaRPr lang="fr-FR" sz="2000" b="1" u="sng" dirty="0">
              <a:ln/>
              <a:solidFill>
                <a:schemeClr val="accent4"/>
              </a:solidFill>
            </a:endParaRPr>
          </a:p>
          <a:p>
            <a:endParaRPr lang="fr-FR" sz="2000" b="1" u="sng" dirty="0">
              <a:ln/>
              <a:solidFill>
                <a:schemeClr val="accent4"/>
              </a:solidFill>
            </a:endParaRPr>
          </a:p>
          <a:p>
            <a:endParaRPr lang="fr-FR" sz="2000" b="1" u="sng" dirty="0">
              <a:ln/>
              <a:solidFill>
                <a:schemeClr val="accent4"/>
              </a:solidFill>
            </a:endParaRPr>
          </a:p>
          <a:p>
            <a:endParaRPr lang="fr-FR" sz="2000" b="1" u="sng" dirty="0">
              <a:ln/>
              <a:solidFill>
                <a:schemeClr val="accent4"/>
              </a:solidFill>
            </a:endParaRPr>
          </a:p>
          <a:p>
            <a:endParaRPr lang="fr-FR" sz="2000" b="1" u="sng" dirty="0">
              <a:ln/>
              <a:solidFill>
                <a:schemeClr val="accent4"/>
              </a:solidFill>
            </a:endParaRPr>
          </a:p>
          <a:p>
            <a:endParaRPr lang="fr-FR" sz="2000" b="1" u="sng" dirty="0">
              <a:ln/>
              <a:solidFill>
                <a:schemeClr val="accent4"/>
              </a:solidFill>
            </a:endParaRPr>
          </a:p>
          <a:p>
            <a:endParaRPr lang="fr-FR" sz="2000" b="1" u="sng" dirty="0">
              <a:ln/>
              <a:solidFill>
                <a:schemeClr val="accent4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B69FB95-16A3-4F77-A75B-FB669E77194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6350"/>
            <a:ext cx="628650" cy="5581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6995417"/>
      </p:ext>
    </p:extLst>
  </p:cSld>
  <p:clrMapOvr>
    <a:masterClrMapping/>
  </p:clrMapOvr>
</p:sld>
</file>

<file path=ppt/theme/theme1.xml><?xml version="1.0" encoding="utf-8"?>
<a:theme xmlns:a="http://schemas.openxmlformats.org/drawingml/2006/main" name="1_Cadre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35023</TotalTime>
  <Words>330</Words>
  <Application>Microsoft Office PowerPoint</Application>
  <PresentationFormat>Grand écran</PresentationFormat>
  <Paragraphs>164</Paragraphs>
  <Slides>17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Calibri</vt:lpstr>
      <vt:lpstr>Calibri Light</vt:lpstr>
      <vt:lpstr>Corbel</vt:lpstr>
      <vt:lpstr>Microsoft Sans Serif</vt:lpstr>
      <vt:lpstr>Wingdings 2</vt:lpstr>
      <vt:lpstr>1_Cadre</vt:lpstr>
      <vt:lpstr>Présentation PowerPoint</vt:lpstr>
      <vt:lpstr>Présentation PowerPoint</vt:lpstr>
      <vt:lpstr>Présentation PowerPoint</vt:lpstr>
      <vt:lpstr>Présentation PowerPoint</vt:lpstr>
      <vt:lpstr>PROGRAMME DE LA MATINEE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Assia</dc:creator>
  <cp:lastModifiedBy>Isabelle ROBIN</cp:lastModifiedBy>
  <cp:revision>216</cp:revision>
  <cp:lastPrinted>2021-03-24T07:37:29Z</cp:lastPrinted>
  <dcterms:created xsi:type="dcterms:W3CDTF">2021-01-24T20:07:57Z</dcterms:created>
  <dcterms:modified xsi:type="dcterms:W3CDTF">2021-04-28T06:48:02Z</dcterms:modified>
</cp:coreProperties>
</file>