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8" r:id="rId3"/>
    <p:sldId id="259" r:id="rId4"/>
    <p:sldId id="263" r:id="rId5"/>
    <p:sldId id="260" r:id="rId6"/>
    <p:sldId id="262" r:id="rId7"/>
    <p:sldId id="264"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11" name="Freeform 6"/>
          <p:cNvSpPr/>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10001" y="1449147"/>
            <a:ext cx="10572000" cy="2971051"/>
          </a:xfrm>
        </p:spPr>
        <p:txBody>
          <a:bodyPr/>
          <a:lstStyle>
            <a:lvl1pPr>
              <a:defRPr sz="5400"/>
            </a:lvl1pPr>
          </a:lstStyle>
          <a:p>
            <a:r>
              <a:rPr lang="fr-FR"/>
              <a:t>Modifiez le style du titre</a:t>
            </a:r>
            <a:endParaRPr lang="en-US" dirty="0"/>
          </a:p>
        </p:txBody>
      </p:sp>
      <p:sp>
        <p:nvSpPr>
          <p:cNvPr id="3" name="Subtitle 2"/>
          <p:cNvSpPr>
            <a:spLocks noGrp="1"/>
          </p:cNvSpPr>
          <p:nvPr>
            <p:ph type="subTitle" idx="1"/>
          </p:nvPr>
        </p:nvSpPr>
        <p:spPr>
          <a:xfrm>
            <a:off x="810001" y="5280847"/>
            <a:ext cx="10572000"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08B9EBBA-996F-894A-B54A-D6246ED52CEA}" type="datetimeFigureOut">
              <a:rPr lang="en-US" dirty="0"/>
              <a:pPr/>
              <a:t>6/2/2023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 panoramiqu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810000" y="4800600"/>
            <a:ext cx="10561418" cy="566738"/>
          </a:xfrm>
        </p:spPr>
        <p:txBody>
          <a:bodyPr anchor="b">
            <a:normAutofit/>
          </a:bodyPr>
          <a:lstStyle>
            <a:lvl1pPr algn="l">
              <a:defRPr sz="2400" b="0"/>
            </a:lvl1pPr>
          </a:lstStyle>
          <a:p>
            <a:r>
              <a:rPr lang="fr-FR"/>
              <a:t>Modifiez le style du titre</a:t>
            </a:r>
            <a:endParaRPr lang="en-US" dirty="0"/>
          </a:p>
        </p:txBody>
      </p:sp>
      <p:sp>
        <p:nvSpPr>
          <p:cNvPr id="15" name="Picture Placeholder 14"/>
          <p:cNvSpPr>
            <a:spLocks noGrp="1" noChangeAspect="1"/>
          </p:cNvSpPr>
          <p:nvPr>
            <p:ph type="pic" sz="quarter" idx="13"/>
          </p:nvPr>
        </p:nvSpPr>
        <p:spPr bwMode="auto">
          <a:xfrm>
            <a:off x="0" y="0"/>
            <a:ext cx="12192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fr-FR"/>
              <a:t>Cliquez sur l'icône pour ajouter une image</a:t>
            </a:r>
            <a:endParaRPr lang="en-US" dirty="0"/>
          </a:p>
        </p:txBody>
      </p:sp>
      <p:sp>
        <p:nvSpPr>
          <p:cNvPr id="4" name="Text Placeholder 3"/>
          <p:cNvSpPr>
            <a:spLocks noGrp="1"/>
          </p:cNvSpPr>
          <p:nvPr>
            <p:ph type="body" sz="half" idx="2"/>
          </p:nvPr>
        </p:nvSpPr>
        <p:spPr>
          <a:xfrm>
            <a:off x="810000" y="5367338"/>
            <a:ext cx="10561418"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Modifier les styles du texte du masque</a:t>
            </a:r>
          </a:p>
        </p:txBody>
      </p:sp>
      <p:sp>
        <p:nvSpPr>
          <p:cNvPr id="5" name="Date Placeholder 4"/>
          <p:cNvSpPr>
            <a:spLocks noGrp="1"/>
          </p:cNvSpPr>
          <p:nvPr>
            <p:ph type="dt" sz="half" idx="10"/>
          </p:nvPr>
        </p:nvSpPr>
        <p:spPr/>
        <p:txBody>
          <a:bodyPr/>
          <a:lstStyle/>
          <a:p>
            <a:fld id="{18C79C5D-2A6F-F04D-97DA-BEF2467B64E4}" type="datetimeFigureOut">
              <a:rPr lang="en-US" dirty="0"/>
              <a:pPr/>
              <a:t>6/2/2023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8" name="Freeform 6"/>
          <p:cNvSpPr>
            <a:spLocks noChangeAspect="1"/>
          </p:cNvSpPr>
          <p:nvPr/>
        </p:nvSpPr>
        <p:spPr bwMode="auto">
          <a:xfrm>
            <a:off x="631697" y="1081456"/>
            <a:ext cx="6332416"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50985" y="1238502"/>
            <a:ext cx="5893840" cy="2645912"/>
          </a:xfrm>
        </p:spPr>
        <p:txBody>
          <a:bodyPr anchor="b"/>
          <a:lstStyle>
            <a:lvl1pPr algn="l">
              <a:defRPr sz="4200" b="1" cap="none"/>
            </a:lvl1pPr>
          </a:lstStyle>
          <a:p>
            <a:r>
              <a:rPr lang="fr-FR"/>
              <a:t>Modifiez le style du titre</a:t>
            </a:r>
            <a:endParaRPr lang="en-US" dirty="0"/>
          </a:p>
        </p:txBody>
      </p:sp>
      <p:sp>
        <p:nvSpPr>
          <p:cNvPr id="3" name="Text Placeholder 2"/>
          <p:cNvSpPr>
            <a:spLocks noGrp="1"/>
          </p:cNvSpPr>
          <p:nvPr>
            <p:ph type="body" idx="1"/>
          </p:nvPr>
        </p:nvSpPr>
        <p:spPr>
          <a:xfrm>
            <a:off x="853190" y="4443680"/>
            <a:ext cx="5891636"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Modifier les styles du texte du masque</a:t>
            </a:r>
          </a:p>
        </p:txBody>
      </p:sp>
      <p:sp>
        <p:nvSpPr>
          <p:cNvPr id="9" name="Text Placeholder 5"/>
          <p:cNvSpPr>
            <a:spLocks noGrp="1"/>
          </p:cNvSpPr>
          <p:nvPr>
            <p:ph type="body" sz="quarter" idx="16"/>
          </p:nvPr>
        </p:nvSpPr>
        <p:spPr>
          <a:xfrm>
            <a:off x="7574642" y="1081456"/>
            <a:ext cx="3810001" cy="4075465"/>
          </a:xfrm>
        </p:spPr>
        <p:txBody>
          <a:bodyPr anchor="t"/>
          <a:lstStyle>
            <a:lvl1pPr marL="0" indent="0">
              <a:buFontTx/>
              <a:buNone/>
              <a:defRPr/>
            </a:lvl1pPr>
          </a:lstStyle>
          <a:p>
            <a:pPr lvl="0"/>
            <a:r>
              <a:rPr lang="fr-FR"/>
              <a:t>Modifier les styles du texte du masque</a:t>
            </a:r>
          </a:p>
        </p:txBody>
      </p:sp>
      <p:sp>
        <p:nvSpPr>
          <p:cNvPr id="4" name="Date Placeholder 3"/>
          <p:cNvSpPr>
            <a:spLocks noGrp="1"/>
          </p:cNvSpPr>
          <p:nvPr>
            <p:ph type="dt" sz="half" idx="10"/>
          </p:nvPr>
        </p:nvSpPr>
        <p:spPr/>
        <p:txBody>
          <a:bodyPr/>
          <a:lstStyle/>
          <a:p>
            <a:fld id="{8DFA1846-DA80-1C48-A609-854EA85C59AD}" type="datetimeFigureOut">
              <a:rPr lang="en-US" dirty="0"/>
              <a:pPr/>
              <a:t>6/2/2023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9" name="Freeform 6"/>
          <p:cNvSpPr>
            <a:spLocks noChangeAspect="1"/>
          </p:cNvSpPr>
          <p:nvPr/>
        </p:nvSpPr>
        <p:spPr bwMode="auto">
          <a:xfrm>
            <a:off x="1140884" y="2286585"/>
            <a:ext cx="4895115"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357089" y="2435957"/>
            <a:ext cx="4382521" cy="2007789"/>
          </a:xfrm>
        </p:spPr>
        <p:txBody>
          <a:bodyPr/>
          <a:lstStyle>
            <a:lvl1pPr>
              <a:defRPr sz="3200"/>
            </a:lvl1pPr>
          </a:lstStyle>
          <a:p>
            <a:r>
              <a:rPr lang="fr-FR"/>
              <a:t>Modifiez le style du titre</a:t>
            </a:r>
            <a:endParaRPr lang="en-US" dirty="0"/>
          </a:p>
        </p:txBody>
      </p:sp>
      <p:sp>
        <p:nvSpPr>
          <p:cNvPr id="6" name="Text Placeholder 5"/>
          <p:cNvSpPr>
            <a:spLocks noGrp="1"/>
          </p:cNvSpPr>
          <p:nvPr>
            <p:ph type="body" sz="quarter" idx="16"/>
          </p:nvPr>
        </p:nvSpPr>
        <p:spPr>
          <a:xfrm>
            <a:off x="6156000" y="2286000"/>
            <a:ext cx="4880300" cy="2295525"/>
          </a:xfrm>
        </p:spPr>
        <p:txBody>
          <a:bodyPr anchor="t"/>
          <a:lstStyle>
            <a:lvl1pPr marL="0" indent="0">
              <a:buFontTx/>
              <a:buNone/>
              <a:defRPr/>
            </a:lvl1pPr>
          </a:lstStyle>
          <a:p>
            <a:pPr lvl="0"/>
            <a:r>
              <a:rPr lang="fr-FR"/>
              <a:t>Modifier les styles du texte du masque</a:t>
            </a:r>
          </a:p>
        </p:txBody>
      </p:sp>
      <p:sp>
        <p:nvSpPr>
          <p:cNvPr id="2" name="Date Placeholder 1"/>
          <p:cNvSpPr>
            <a:spLocks noGrp="1"/>
          </p:cNvSpPr>
          <p:nvPr>
            <p:ph type="dt" sz="half" idx="10"/>
          </p:nvPr>
        </p:nvSpPr>
        <p:spPr/>
        <p:txBody>
          <a:bodyPr/>
          <a:lstStyle/>
          <a:p>
            <a:fld id="{FBF54567-0DE4-3F47-BF90-CB84690072F9}" type="datetimeFigureOut">
              <a:rPr lang="en-US" dirty="0"/>
              <a:pPr/>
              <a:t>6/2/2023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7"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ncho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C6C52C72-DE31-F449-A4ED-4C594FD91407}" type="datetimeFigureOut">
              <a:rPr lang="en-US" dirty="0"/>
              <a:pPr/>
              <a:t>6/2/2023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12" name="Freeform 6"/>
          <p:cNvSpPr>
            <a:spLocks noChangeAspect="1"/>
          </p:cNvSpPr>
          <p:nvPr/>
        </p:nvSpPr>
        <p:spPr bwMode="auto">
          <a:xfrm>
            <a:off x="7669651" y="446089"/>
            <a:ext cx="4522349"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183540" y="586171"/>
            <a:ext cx="2494791" cy="5134798"/>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810001" y="446089"/>
            <a:ext cx="6611540" cy="5414962"/>
          </a:xfrm>
        </p:spPr>
        <p:txBody>
          <a:bodyPr vert="eaVert" ancho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D62726E-379B-B349-9EED-81ED093FA806}" type="datetimeFigureOut">
              <a:rPr lang="en-US" dirty="0"/>
              <a:pPr/>
              <a:t>6/2/2023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11"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447188"/>
            <a:ext cx="10571998" cy="970450"/>
          </a:xfrm>
        </p:spPr>
        <p:txBody>
          <a:bodyPr/>
          <a:lstStyle/>
          <a:p>
            <a:r>
              <a:rPr lang="fr-FR"/>
              <a:t>Modifiez le style du titre</a:t>
            </a:r>
            <a:endParaRPr lang="en-US" dirty="0"/>
          </a:p>
        </p:txBody>
      </p:sp>
      <p:sp>
        <p:nvSpPr>
          <p:cNvPr id="3" name="Content Placeholder 2"/>
          <p:cNvSpPr>
            <a:spLocks noGrp="1"/>
          </p:cNvSpPr>
          <p:nvPr>
            <p:ph idx="1"/>
          </p:nvPr>
        </p:nvSpPr>
        <p:spPr>
          <a:xfrm>
            <a:off x="818712" y="2222287"/>
            <a:ext cx="10554574" cy="3636511"/>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9B3A1323-8D79-1946-B0D7-40001CF92E9D}" type="datetimeFigureOut">
              <a:rPr lang="en-US" dirty="0"/>
              <a:pPr/>
              <a:t>6/2/2023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10" name="Freeform 7"/>
          <p:cNvSpPr/>
          <p:nvPr/>
        </p:nvSpPr>
        <p:spPr bwMode="auto">
          <a:xfrm>
            <a:off x="0" y="1"/>
            <a:ext cx="12192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2951396"/>
            <a:ext cx="10561418" cy="1468800"/>
          </a:xfrm>
        </p:spPr>
        <p:txBody>
          <a:bodyPr anchor="b"/>
          <a:lstStyle>
            <a:lvl1pPr algn="r">
              <a:defRPr sz="4800" b="1" cap="none"/>
            </a:lvl1pPr>
          </a:lstStyle>
          <a:p>
            <a:r>
              <a:rPr lang="fr-FR"/>
              <a:t>Modifiez le style du titre</a:t>
            </a:r>
            <a:endParaRPr lang="en-US" dirty="0"/>
          </a:p>
        </p:txBody>
      </p:sp>
      <p:sp>
        <p:nvSpPr>
          <p:cNvPr id="3" name="Text Placeholder 2"/>
          <p:cNvSpPr>
            <a:spLocks noGrp="1"/>
          </p:cNvSpPr>
          <p:nvPr>
            <p:ph type="body" idx="1"/>
          </p:nvPr>
        </p:nvSpPr>
        <p:spPr>
          <a:xfrm>
            <a:off x="810000" y="5281201"/>
            <a:ext cx="10561418"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8DFA1846-DA80-1C48-A609-854EA85C59AD}" type="datetimeFigureOut">
              <a:rPr lang="en-US" dirty="0"/>
              <a:pPr/>
              <a:t>6/2/2023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8"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818712" y="2222287"/>
            <a:ext cx="5185873" cy="3638763"/>
          </a:xfrm>
        </p:spPr>
        <p:txBody>
          <a:bodyPr>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6187415" y="2222287"/>
            <a:ext cx="5194583" cy="3638764"/>
          </a:xfrm>
        </p:spPr>
        <p:txBody>
          <a:bodyPr>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57302355-E14B-8545-A8F8-0FE83CC9D524}" type="datetimeFigureOut">
              <a:rPr lang="en-US" dirty="0"/>
              <a:pPr/>
              <a:t>6/2/2023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fr-FR"/>
              <a:t>Modifiez le style du titre</a:t>
            </a:r>
            <a:endParaRPr lang="en-US" dirty="0"/>
          </a:p>
        </p:txBody>
      </p:sp>
      <p:sp>
        <p:nvSpPr>
          <p:cNvPr id="3" name="Text Placeholder 2"/>
          <p:cNvSpPr>
            <a:spLocks noGrp="1"/>
          </p:cNvSpPr>
          <p:nvPr>
            <p:ph type="body" idx="1"/>
          </p:nvPr>
        </p:nvSpPr>
        <p:spPr>
          <a:xfrm>
            <a:off x="814728" y="2174875"/>
            <a:ext cx="5189857"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Content Placeholder 3"/>
          <p:cNvSpPr>
            <a:spLocks noGrp="1"/>
          </p:cNvSpPr>
          <p:nvPr>
            <p:ph sz="half" idx="2"/>
          </p:nvPr>
        </p:nvSpPr>
        <p:spPr>
          <a:xfrm>
            <a:off x="814729" y="2751138"/>
            <a:ext cx="5189856" cy="3109913"/>
          </a:xfrm>
        </p:spPr>
        <p:txBody>
          <a:bodyPr anchor="t">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6187415" y="2174875"/>
            <a:ext cx="519458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Content Placeholder 5"/>
          <p:cNvSpPr>
            <a:spLocks noGrp="1"/>
          </p:cNvSpPr>
          <p:nvPr>
            <p:ph sz="quarter" idx="4"/>
          </p:nvPr>
        </p:nvSpPr>
        <p:spPr>
          <a:xfrm>
            <a:off x="6187415" y="2751138"/>
            <a:ext cx="5194583" cy="3109913"/>
          </a:xfrm>
        </p:spPr>
        <p:txBody>
          <a:bodyPr anchor="t">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02640F58-564D-2B4F-AE67-E407BA4FCF45}" type="datetimeFigureOut">
              <a:rPr lang="en-US" dirty="0"/>
              <a:pPr/>
              <a:t>6/2/2023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6"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F13A34C8-038E-2045-AF43-DF7DBB8E0E9E}" type="datetimeFigureOut">
              <a:rPr lang="en-US" dirty="0"/>
              <a:pPr/>
              <a:t>6/2/2023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18C68F-D26B-8F47-958C-23B49CF8A634}" type="datetimeFigureOut">
              <a:rPr lang="en-US" dirty="0"/>
              <a:pPr/>
              <a:t>6/2/2023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12" name="Freeform 6"/>
          <p:cNvSpPr>
            <a:spLocks noChangeAspect="1"/>
          </p:cNvSpPr>
          <p:nvPr/>
        </p:nvSpPr>
        <p:spPr bwMode="auto">
          <a:xfrm>
            <a:off x="1073151" y="446087"/>
            <a:ext cx="3547533"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073151" y="446088"/>
            <a:ext cx="3547533" cy="1618396"/>
          </a:xfrm>
        </p:spPr>
        <p:txBody>
          <a:bodyPr anchor="b"/>
          <a:lstStyle>
            <a:lvl1pPr algn="l">
              <a:defRPr sz="2000" b="1"/>
            </a:lvl1pPr>
          </a:lstStyle>
          <a:p>
            <a:r>
              <a:rPr lang="fr-FR"/>
              <a:t>Modifiez le style du titre</a:t>
            </a:r>
            <a:endParaRPr lang="en-US" dirty="0"/>
          </a:p>
        </p:txBody>
      </p:sp>
      <p:sp>
        <p:nvSpPr>
          <p:cNvPr id="3" name="Content Placeholder 2"/>
          <p:cNvSpPr>
            <a:spLocks noGrp="1"/>
          </p:cNvSpPr>
          <p:nvPr>
            <p:ph idx="1"/>
          </p:nvPr>
        </p:nvSpPr>
        <p:spPr>
          <a:xfrm>
            <a:off x="4855633" y="446088"/>
            <a:ext cx="6252633" cy="5414963"/>
          </a:xfrm>
        </p:spPr>
        <p:txBody>
          <a:bodyPr>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1073151" y="2260738"/>
            <a:ext cx="3547533"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Modifier les styles du texte du masque</a:t>
            </a:r>
          </a:p>
        </p:txBody>
      </p:sp>
      <p:sp>
        <p:nvSpPr>
          <p:cNvPr id="5" name="Date Placeholder 4"/>
          <p:cNvSpPr>
            <a:spLocks noGrp="1"/>
          </p:cNvSpPr>
          <p:nvPr>
            <p:ph type="dt" sz="half" idx="10"/>
          </p:nvPr>
        </p:nvSpPr>
        <p:spPr/>
        <p:txBody>
          <a:bodyPr/>
          <a:lstStyle/>
          <a:p>
            <a:fld id="{D0DF5E60-9974-AC48-9591-99C2BB44B7CF}" type="datetimeFigureOut">
              <a:rPr lang="en-US" dirty="0"/>
              <a:pPr/>
              <a:t>6/2/2023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814728" y="727522"/>
            <a:ext cx="4852988" cy="1617163"/>
          </a:xfrm>
        </p:spPr>
        <p:txBody>
          <a:bodyPr anchor="b">
            <a:normAutofit/>
          </a:bodyPr>
          <a:lstStyle>
            <a:lvl1pPr algn="l">
              <a:defRPr sz="2400" b="0"/>
            </a:lvl1pPr>
          </a:lstStyle>
          <a:p>
            <a:r>
              <a:rPr lang="fr-FR"/>
              <a:t>Modifiez le style du titre</a:t>
            </a:r>
            <a:endParaRPr lang="en-US" dirty="0"/>
          </a:p>
        </p:txBody>
      </p:sp>
      <p:sp>
        <p:nvSpPr>
          <p:cNvPr id="9" name="Picture Placeholder 11"/>
          <p:cNvSpPr>
            <a:spLocks noGrp="1" noChangeAspect="1"/>
          </p:cNvSpPr>
          <p:nvPr>
            <p:ph type="pic" sz="quarter" idx="13"/>
          </p:nvPr>
        </p:nvSpPr>
        <p:spPr bwMode="auto">
          <a:xfrm>
            <a:off x="6098117" y="0"/>
            <a:ext cx="6093883"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fr-FR"/>
              <a:t>Cliquez sur l'icône pour ajouter une image</a:t>
            </a:r>
            <a:endParaRPr lang="en-US" dirty="0"/>
          </a:p>
        </p:txBody>
      </p:sp>
      <p:sp>
        <p:nvSpPr>
          <p:cNvPr id="4" name="Text Placeholder 3"/>
          <p:cNvSpPr>
            <a:spLocks noGrp="1"/>
          </p:cNvSpPr>
          <p:nvPr>
            <p:ph type="body" sz="half" idx="2"/>
          </p:nvPr>
        </p:nvSpPr>
        <p:spPr>
          <a:xfrm>
            <a:off x="814728" y="2344684"/>
            <a:ext cx="485298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Modifier les styles du texte du masque</a:t>
            </a:r>
          </a:p>
        </p:txBody>
      </p:sp>
      <p:sp>
        <p:nvSpPr>
          <p:cNvPr id="5" name="Date Placeholder 4"/>
          <p:cNvSpPr>
            <a:spLocks noGrp="1"/>
          </p:cNvSpPr>
          <p:nvPr>
            <p:ph type="dt" sz="half" idx="10"/>
          </p:nvPr>
        </p:nvSpPr>
        <p:spPr>
          <a:xfrm>
            <a:off x="3885810" y="6041362"/>
            <a:ext cx="976879" cy="365125"/>
          </a:xfrm>
        </p:spPr>
        <p:txBody>
          <a:bodyPr/>
          <a:lstStyle/>
          <a:p>
            <a:fld id="{18C79C5D-2A6F-F04D-97DA-BEF2467B64E4}" type="datetimeFigureOut">
              <a:rPr lang="en-US" dirty="0"/>
              <a:pPr/>
              <a:t>6/2/2023</a:t>
            </a:fld>
            <a:endParaRPr lang="en-US" dirty="0"/>
          </a:p>
        </p:txBody>
      </p:sp>
      <p:sp>
        <p:nvSpPr>
          <p:cNvPr id="6" name="Footer Placeholder 5"/>
          <p:cNvSpPr>
            <a:spLocks noGrp="1"/>
          </p:cNvSpPr>
          <p:nvPr>
            <p:ph type="ftr" sz="quarter" idx="11"/>
          </p:nvPr>
        </p:nvSpPr>
        <p:spPr>
          <a:xfrm>
            <a:off x="590396" y="6041362"/>
            <a:ext cx="3295413" cy="365125"/>
          </a:xfrm>
        </p:spPr>
        <p:txBody>
          <a:bodyPr/>
          <a:lstStyle/>
          <a:p>
            <a:endParaRPr lang="en-US" dirty="0"/>
          </a:p>
        </p:txBody>
      </p:sp>
      <p:sp>
        <p:nvSpPr>
          <p:cNvPr id="7" name="Slide Number Placeholder 6"/>
          <p:cNvSpPr>
            <a:spLocks noGrp="1"/>
          </p:cNvSpPr>
          <p:nvPr>
            <p:ph type="sldNum" sz="quarter" idx="12"/>
          </p:nvPr>
        </p:nvSpPr>
        <p:spPr>
          <a:xfrm>
            <a:off x="4862689" y="5915888"/>
            <a:ext cx="1062155" cy="490599"/>
          </a:xfrm>
        </p:spPr>
        <p:txBody>
          <a:bodyPr/>
          <a:lstStyle/>
          <a:p>
            <a:fld id="{D57F1E4F-1CFF-5643-939E-217C01CDF565}" type="slidenum">
              <a:rPr lang="en-US" dirty="0"/>
              <a:pPr/>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0000" y="447188"/>
            <a:ext cx="10571998"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fr-FR"/>
              <a:t>Modifiez le style du titre</a:t>
            </a:r>
            <a:endParaRPr lang="en-US" dirty="0"/>
          </a:p>
        </p:txBody>
      </p:sp>
      <p:sp>
        <p:nvSpPr>
          <p:cNvPr id="3" name="Text Placeholder 2"/>
          <p:cNvSpPr>
            <a:spLocks noGrp="1"/>
          </p:cNvSpPr>
          <p:nvPr>
            <p:ph type="body" idx="1"/>
          </p:nvPr>
        </p:nvSpPr>
        <p:spPr>
          <a:xfrm>
            <a:off x="810000" y="2184401"/>
            <a:ext cx="10563285"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Footer Placeholder 4"/>
          <p:cNvSpPr>
            <a:spLocks noGrp="1"/>
          </p:cNvSpPr>
          <p:nvPr>
            <p:ph type="ftr" sz="quarter" idx="3"/>
          </p:nvPr>
        </p:nvSpPr>
        <p:spPr>
          <a:xfrm>
            <a:off x="451514" y="6041362"/>
            <a:ext cx="8644320" cy="365125"/>
          </a:xfrm>
          <a:prstGeom prst="rect">
            <a:avLst/>
          </a:prstGeom>
        </p:spPr>
        <p:txBody>
          <a:bodyPr vert="horz" lIns="91440" tIns="45720" rIns="91440" bIns="45720" rtlCol="0" anchor="b"/>
          <a:lstStyle>
            <a:lvl1pPr algn="l">
              <a:defRPr sz="900">
                <a:solidFill>
                  <a:schemeClr val="tx1"/>
                </a:solidFill>
              </a:defRPr>
            </a:lvl1pPr>
          </a:lstStyle>
          <a:p>
            <a:endParaRPr lang="en-US" dirty="0"/>
          </a:p>
        </p:txBody>
      </p:sp>
      <p:sp>
        <p:nvSpPr>
          <p:cNvPr id="4" name="Date Placeholder 3"/>
          <p:cNvSpPr>
            <a:spLocks noGrp="1"/>
          </p:cNvSpPr>
          <p:nvPr>
            <p:ph type="dt" sz="half" idx="2"/>
          </p:nvPr>
        </p:nvSpPr>
        <p:spPr>
          <a:xfrm>
            <a:off x="9334626" y="6041362"/>
            <a:ext cx="1343706" cy="365125"/>
          </a:xfrm>
          <a:prstGeom prst="rect">
            <a:avLst/>
          </a:prstGeom>
        </p:spPr>
        <p:txBody>
          <a:bodyPr vert="horz" lIns="91440" tIns="45720" rIns="91440" bIns="45720" rtlCol="0" anchor="b"/>
          <a:lstStyle>
            <a:lvl1pPr algn="r">
              <a:defRPr sz="900">
                <a:solidFill>
                  <a:schemeClr val="tx1"/>
                </a:solidFill>
              </a:defRPr>
            </a:lvl1pPr>
          </a:lstStyle>
          <a:p>
            <a:fld id="{09B482E8-6E0E-1B4F-B1FD-C69DB9E858D9}" type="datetimeFigureOut">
              <a:rPr lang="en-US" dirty="0"/>
              <a:pPr/>
              <a:t>6/2/2023</a:t>
            </a:fld>
            <a:endParaRPr lang="en-US" dirty="0"/>
          </a:p>
        </p:txBody>
      </p:sp>
      <p:sp>
        <p:nvSpPr>
          <p:cNvPr id="6" name="Slide Number Placeholder 5"/>
          <p:cNvSpPr>
            <a:spLocks noGrp="1"/>
          </p:cNvSpPr>
          <p:nvPr>
            <p:ph type="sldNum" sz="quarter" idx="4"/>
          </p:nvPr>
        </p:nvSpPr>
        <p:spPr>
          <a:xfrm>
            <a:off x="10678331" y="5915888"/>
            <a:ext cx="1062155" cy="490599"/>
          </a:xfrm>
          <a:prstGeom prst="rect">
            <a:avLst/>
          </a:prstGeom>
        </p:spPr>
        <p:txBody>
          <a:bodyPr vert="horz" lIns="91440" tIns="45720" rIns="91440" bIns="10800" rtlCol="0" anchor="b"/>
          <a:lstStyle>
            <a:lvl1pPr algn="r">
              <a:defRPr sz="2000">
                <a:solidFill>
                  <a:schemeClr val="accent1"/>
                </a:solidFill>
              </a:defRPr>
            </a:lvl1pPr>
          </a:lstStyle>
          <a:p>
            <a:fld id="{D57F1E4F-1CFF-5643-939E-217C01CDF565}" type="slidenum">
              <a:rPr lang="en-US" dirty="0"/>
              <a:pPr/>
              <a:t>‹N°›</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3" r:id="rId9"/>
    <p:sldLayoutId id="2147483657" r:id="rId10"/>
    <p:sldLayoutId id="2147483666" r:id="rId11"/>
    <p:sldLayoutId id="2147483661" r:id="rId12"/>
    <p:sldLayoutId id="2147483658" r:id="rId13"/>
    <p:sldLayoutId id="2147483659" r:id="rId14"/>
  </p:sldLayoutIdLst>
  <p:hf sldNum="0" hdr="0" ftr="0" dt="0"/>
  <p:txStyles>
    <p:title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doodle.com/meeting/participate/id/ermKkp2d"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B0A4A2A-5B17-4104-BA14-5ACB55B49610}"/>
              </a:ext>
            </a:extLst>
          </p:cNvPr>
          <p:cNvSpPr>
            <a:spLocks noGrp="1"/>
          </p:cNvSpPr>
          <p:nvPr>
            <p:ph type="ctrTitle"/>
          </p:nvPr>
        </p:nvSpPr>
        <p:spPr/>
        <p:txBody>
          <a:bodyPr/>
          <a:lstStyle/>
          <a:p>
            <a:r>
              <a:rPr lang="fr-FR" dirty="0"/>
              <a:t>Groupe de Travail</a:t>
            </a:r>
            <a:br>
              <a:rPr lang="fr-FR" dirty="0"/>
            </a:br>
            <a:r>
              <a:rPr lang="fr-FR" dirty="0"/>
              <a:t>PRADORT</a:t>
            </a:r>
          </a:p>
        </p:txBody>
      </p:sp>
      <p:sp>
        <p:nvSpPr>
          <p:cNvPr id="3" name="Sous-titre 2">
            <a:extLst>
              <a:ext uri="{FF2B5EF4-FFF2-40B4-BE49-F238E27FC236}">
                <a16:creationId xmlns:a16="http://schemas.microsoft.com/office/drawing/2014/main" id="{31CCB896-CDB6-4EB7-A5E6-9F07D207B597}"/>
              </a:ext>
            </a:extLst>
          </p:cNvPr>
          <p:cNvSpPr>
            <a:spLocks noGrp="1"/>
          </p:cNvSpPr>
          <p:nvPr>
            <p:ph type="subTitle" idx="1"/>
          </p:nvPr>
        </p:nvSpPr>
        <p:spPr>
          <a:xfrm>
            <a:off x="461394" y="5280847"/>
            <a:ext cx="11090245" cy="434974"/>
          </a:xfrm>
        </p:spPr>
        <p:txBody>
          <a:bodyPr>
            <a:noAutofit/>
          </a:bodyPr>
          <a:lstStyle/>
          <a:p>
            <a:r>
              <a:rPr lang="fr-FR" sz="2800" dirty="0"/>
              <a:t>Comment améliorer les parcours des personnes concernées ?</a:t>
            </a:r>
          </a:p>
        </p:txBody>
      </p:sp>
      <p:pic>
        <p:nvPicPr>
          <p:cNvPr id="4" name="Image 3">
            <a:extLst>
              <a:ext uri="{FF2B5EF4-FFF2-40B4-BE49-F238E27FC236}">
                <a16:creationId xmlns:a16="http://schemas.microsoft.com/office/drawing/2014/main" id="{1FD2F475-2E98-4662-A8CF-6CA07325F41F}"/>
              </a:ext>
            </a:extLst>
          </p:cNvPr>
          <p:cNvPicPr>
            <a:picLocks noChangeAspect="1"/>
          </p:cNvPicPr>
          <p:nvPr/>
        </p:nvPicPr>
        <p:blipFill>
          <a:blip r:embed="rId2"/>
          <a:stretch>
            <a:fillRect/>
          </a:stretch>
        </p:blipFill>
        <p:spPr>
          <a:xfrm>
            <a:off x="6812492" y="275404"/>
            <a:ext cx="4739147" cy="1360449"/>
          </a:xfrm>
          <a:prstGeom prst="rect">
            <a:avLst/>
          </a:prstGeom>
        </p:spPr>
      </p:pic>
    </p:spTree>
    <p:extLst>
      <p:ext uri="{BB962C8B-B14F-4D97-AF65-F5344CB8AC3E}">
        <p14:creationId xmlns:p14="http://schemas.microsoft.com/office/powerpoint/2010/main" val="14755671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F02DECF-0EFD-4BEA-A22A-9CF917BFF02D}"/>
              </a:ext>
            </a:extLst>
          </p:cNvPr>
          <p:cNvSpPr>
            <a:spLocks noGrp="1"/>
          </p:cNvSpPr>
          <p:nvPr>
            <p:ph type="title"/>
          </p:nvPr>
        </p:nvSpPr>
        <p:spPr/>
        <p:txBody>
          <a:bodyPr/>
          <a:lstStyle/>
          <a:p>
            <a:r>
              <a:rPr lang="fr-FR" dirty="0"/>
              <a:t>INTRODUCTION AU GROUPE DE TRAVAIL</a:t>
            </a:r>
          </a:p>
        </p:txBody>
      </p:sp>
      <p:sp>
        <p:nvSpPr>
          <p:cNvPr id="3" name="Espace réservé du contenu 2">
            <a:extLst>
              <a:ext uri="{FF2B5EF4-FFF2-40B4-BE49-F238E27FC236}">
                <a16:creationId xmlns:a16="http://schemas.microsoft.com/office/drawing/2014/main" id="{78D0D1C1-355B-4FEA-9F0C-31B720A4CB50}"/>
              </a:ext>
            </a:extLst>
          </p:cNvPr>
          <p:cNvSpPr>
            <a:spLocks noGrp="1"/>
          </p:cNvSpPr>
          <p:nvPr>
            <p:ph idx="1"/>
          </p:nvPr>
        </p:nvSpPr>
        <p:spPr>
          <a:xfrm>
            <a:off x="818712" y="2222287"/>
            <a:ext cx="10554574" cy="3842953"/>
          </a:xfrm>
        </p:spPr>
        <p:txBody>
          <a:bodyPr>
            <a:normAutofit fontScale="77500" lnSpcReduction="20000"/>
          </a:bodyPr>
          <a:lstStyle/>
          <a:p>
            <a:r>
              <a:rPr lang="fr-FR" dirty="0"/>
              <a:t>Se concentrer sur les situations complexes est important car l’association Prader </a:t>
            </a:r>
            <a:r>
              <a:rPr lang="fr-FR" dirty="0" err="1"/>
              <a:t>Willi</a:t>
            </a:r>
            <a:r>
              <a:rPr lang="fr-FR" dirty="0"/>
              <a:t> peut nous dire qu’il y a des situations pour lesquelles l’accompagnement se passe bien. </a:t>
            </a:r>
          </a:p>
          <a:p>
            <a:r>
              <a:rPr lang="fr-FR" dirty="0"/>
              <a:t>Tenir compte des autres pathologies proches du syndrome Prader </a:t>
            </a:r>
            <a:r>
              <a:rPr lang="fr-FR" dirty="0" err="1"/>
              <a:t>Willi</a:t>
            </a:r>
            <a:r>
              <a:rPr lang="fr-FR" dirty="0"/>
              <a:t>, maintenant étiquetées PRADORT, nouvel acronyme du Centre de Référence. Concernant ces pathologies, il existe des similitudes concernant les comportements et parfois la déficience.</a:t>
            </a:r>
          </a:p>
          <a:p>
            <a:r>
              <a:rPr lang="fr-FR" dirty="0"/>
              <a:t>Repenser les pratiques du travail d’équipe en lien avec les familles.</a:t>
            </a:r>
          </a:p>
          <a:p>
            <a:r>
              <a:rPr lang="fr-FR" dirty="0"/>
              <a:t>Ce qui domine dans notre hémi-région :</a:t>
            </a:r>
          </a:p>
          <a:p>
            <a:pPr lvl="1"/>
            <a:r>
              <a:rPr lang="fr-FR" dirty="0"/>
              <a:t>le manque de structures</a:t>
            </a:r>
          </a:p>
          <a:p>
            <a:pPr lvl="1"/>
            <a:r>
              <a:rPr lang="fr-FR" dirty="0"/>
              <a:t>le manque de formation dans les ESMS</a:t>
            </a:r>
          </a:p>
          <a:p>
            <a:r>
              <a:rPr lang="fr-FR" dirty="0"/>
              <a:t>Concernant les situations adultes, constat :</a:t>
            </a:r>
          </a:p>
          <a:p>
            <a:pPr lvl="1"/>
            <a:r>
              <a:rPr lang="fr-FR" dirty="0"/>
              <a:t>trop d’intervention qui crée des émotions négatives</a:t>
            </a:r>
          </a:p>
          <a:p>
            <a:pPr lvl="1"/>
            <a:r>
              <a:rPr lang="fr-FR" dirty="0"/>
              <a:t>besoin d’un pilotage médical concerté et coordonné avec les partenaires</a:t>
            </a:r>
          </a:p>
          <a:p>
            <a:pPr lvl="1"/>
            <a:r>
              <a:rPr lang="fr-FR" dirty="0"/>
              <a:t>personnaliser pour chaque patient</a:t>
            </a:r>
          </a:p>
          <a:p>
            <a:pPr lvl="1"/>
            <a:r>
              <a:rPr lang="fr-FR" dirty="0"/>
              <a:t>besoin d’une plateforme d’évaluation pluridisciplinaire, à l’image de ce qui va se construire dans le champ de la gériatrie </a:t>
            </a:r>
          </a:p>
        </p:txBody>
      </p:sp>
      <p:sp>
        <p:nvSpPr>
          <p:cNvPr id="4" name="ZoneTexte 3">
            <a:extLst>
              <a:ext uri="{FF2B5EF4-FFF2-40B4-BE49-F238E27FC236}">
                <a16:creationId xmlns:a16="http://schemas.microsoft.com/office/drawing/2014/main" id="{37BFC590-308C-4737-95EB-5D96E4014DFC}"/>
              </a:ext>
            </a:extLst>
          </p:cNvPr>
          <p:cNvSpPr txBox="1"/>
          <p:nvPr/>
        </p:nvSpPr>
        <p:spPr>
          <a:xfrm>
            <a:off x="9471171" y="6294115"/>
            <a:ext cx="2457975" cy="261610"/>
          </a:xfrm>
          <a:prstGeom prst="rect">
            <a:avLst/>
          </a:prstGeom>
          <a:noFill/>
        </p:spPr>
        <p:txBody>
          <a:bodyPr wrap="square" rtlCol="0">
            <a:spAutoFit/>
          </a:bodyPr>
          <a:lstStyle/>
          <a:p>
            <a:r>
              <a:rPr lang="fr-FR" sz="1100" dirty="0"/>
              <a:t>ERHR LR_GT PRADORT_ 2023 05 16</a:t>
            </a:r>
          </a:p>
        </p:txBody>
      </p:sp>
    </p:spTree>
    <p:extLst>
      <p:ext uri="{BB962C8B-B14F-4D97-AF65-F5344CB8AC3E}">
        <p14:creationId xmlns:p14="http://schemas.microsoft.com/office/powerpoint/2010/main" val="28938059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F02DECF-0EFD-4BEA-A22A-9CF917BFF02D}"/>
              </a:ext>
            </a:extLst>
          </p:cNvPr>
          <p:cNvSpPr>
            <a:spLocks noGrp="1"/>
          </p:cNvSpPr>
          <p:nvPr>
            <p:ph type="title"/>
          </p:nvPr>
        </p:nvSpPr>
        <p:spPr>
          <a:xfrm>
            <a:off x="687897" y="447188"/>
            <a:ext cx="10694101" cy="970450"/>
          </a:xfrm>
        </p:spPr>
        <p:txBody>
          <a:bodyPr/>
          <a:lstStyle/>
          <a:p>
            <a:r>
              <a:rPr lang="fr-FR" dirty="0"/>
              <a:t>BESOIN PARCOURS MEDICAL COORDONNE</a:t>
            </a:r>
          </a:p>
        </p:txBody>
      </p:sp>
      <p:sp>
        <p:nvSpPr>
          <p:cNvPr id="3" name="Espace réservé du contenu 2">
            <a:extLst>
              <a:ext uri="{FF2B5EF4-FFF2-40B4-BE49-F238E27FC236}">
                <a16:creationId xmlns:a16="http://schemas.microsoft.com/office/drawing/2014/main" id="{78D0D1C1-355B-4FEA-9F0C-31B720A4CB50}"/>
              </a:ext>
            </a:extLst>
          </p:cNvPr>
          <p:cNvSpPr>
            <a:spLocks noGrp="1"/>
          </p:cNvSpPr>
          <p:nvPr>
            <p:ph idx="1"/>
          </p:nvPr>
        </p:nvSpPr>
        <p:spPr/>
        <p:txBody>
          <a:bodyPr/>
          <a:lstStyle/>
          <a:p>
            <a:r>
              <a:rPr lang="fr-FR" dirty="0"/>
              <a:t>Une plateforme pluridisciplinaire apporte la vision globale nécessaire à un accompagnement de qualité. A titre d’exemple, il existe un centre d’évaluation sur Rotterdam avec système de téléconsultation dans les prises en charge adultes avec syndrome PW, organisées avec équipes d’accompagnement du quotidien. GT européen sur prévention pour des adultes et les transitions notamment ado/adulte. </a:t>
            </a:r>
          </a:p>
          <a:p>
            <a:r>
              <a:rPr lang="fr-FR" dirty="0"/>
              <a:t>Socle sur les comportements alimentaires : un cadre alimentaire qui soit la « rampe » pour accueillir une personne atteinte d’une pathologie PRADORT. Une « orthèse institutionnelle »,</a:t>
            </a:r>
          </a:p>
          <a:p>
            <a:r>
              <a:rPr lang="fr-FR" dirty="0"/>
              <a:t>Accompagnement psychologique avec les équipes de psychiatrie indispensable à mettre en place, sans attendre les crises clastiques</a:t>
            </a:r>
          </a:p>
          <a:p>
            <a:r>
              <a:rPr lang="fr-FR" dirty="0"/>
              <a:t>Evaluation pluridisciplinaire et coordonnée en santé</a:t>
            </a:r>
          </a:p>
          <a:p>
            <a:endParaRPr lang="fr-FR" dirty="0"/>
          </a:p>
        </p:txBody>
      </p:sp>
      <p:sp>
        <p:nvSpPr>
          <p:cNvPr id="4" name="ZoneTexte 3">
            <a:extLst>
              <a:ext uri="{FF2B5EF4-FFF2-40B4-BE49-F238E27FC236}">
                <a16:creationId xmlns:a16="http://schemas.microsoft.com/office/drawing/2014/main" id="{37BFC590-308C-4737-95EB-5D96E4014DFC}"/>
              </a:ext>
            </a:extLst>
          </p:cNvPr>
          <p:cNvSpPr txBox="1"/>
          <p:nvPr/>
        </p:nvSpPr>
        <p:spPr>
          <a:xfrm>
            <a:off x="9462782" y="6294115"/>
            <a:ext cx="2466364" cy="261610"/>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fr-FR" sz="1100" b="0" i="0" u="none" strike="noStrike" kern="1200" cap="none" spc="0" normalizeH="0" baseline="0" noProof="0" dirty="0">
                <a:ln>
                  <a:noFill/>
                </a:ln>
                <a:solidFill>
                  <a:prstClr val="white"/>
                </a:solidFill>
                <a:effectLst/>
                <a:uLnTx/>
                <a:uFillTx/>
                <a:latin typeface="Century Gothic" panose="020B0502020202020204"/>
                <a:ea typeface="+mn-ea"/>
                <a:cs typeface="+mn-cs"/>
              </a:rPr>
              <a:t>ERHR LR_GT PRADORT_ 2023 05 16</a:t>
            </a:r>
          </a:p>
        </p:txBody>
      </p:sp>
    </p:spTree>
    <p:extLst>
      <p:ext uri="{BB962C8B-B14F-4D97-AF65-F5344CB8AC3E}">
        <p14:creationId xmlns:p14="http://schemas.microsoft.com/office/powerpoint/2010/main" val="26344485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F02DECF-0EFD-4BEA-A22A-9CF917BFF02D}"/>
              </a:ext>
            </a:extLst>
          </p:cNvPr>
          <p:cNvSpPr>
            <a:spLocks noGrp="1"/>
          </p:cNvSpPr>
          <p:nvPr>
            <p:ph type="title"/>
          </p:nvPr>
        </p:nvSpPr>
        <p:spPr/>
        <p:txBody>
          <a:bodyPr/>
          <a:lstStyle/>
          <a:p>
            <a:r>
              <a:rPr lang="fr-FR" dirty="0"/>
              <a:t>RESSOURCES POUR SE FORMER</a:t>
            </a:r>
            <a:br>
              <a:rPr lang="fr-FR" dirty="0"/>
            </a:br>
            <a:r>
              <a:rPr lang="fr-FR" dirty="0"/>
              <a:t>SUR SITUATIONS PRADORT</a:t>
            </a:r>
          </a:p>
        </p:txBody>
      </p:sp>
      <p:sp>
        <p:nvSpPr>
          <p:cNvPr id="3" name="Espace réservé du contenu 2">
            <a:extLst>
              <a:ext uri="{FF2B5EF4-FFF2-40B4-BE49-F238E27FC236}">
                <a16:creationId xmlns:a16="http://schemas.microsoft.com/office/drawing/2014/main" id="{78D0D1C1-355B-4FEA-9F0C-31B720A4CB50}"/>
              </a:ext>
            </a:extLst>
          </p:cNvPr>
          <p:cNvSpPr>
            <a:spLocks noGrp="1"/>
          </p:cNvSpPr>
          <p:nvPr>
            <p:ph idx="1"/>
          </p:nvPr>
        </p:nvSpPr>
        <p:spPr/>
        <p:txBody>
          <a:bodyPr/>
          <a:lstStyle/>
          <a:p>
            <a:pPr marL="0" indent="0" algn="ctr">
              <a:buNone/>
            </a:pPr>
            <a:r>
              <a:rPr lang="fr-FR" dirty="0"/>
              <a:t>« Se former pour se réajuster »</a:t>
            </a:r>
          </a:p>
          <a:p>
            <a:r>
              <a:rPr lang="fr-FR" dirty="0"/>
              <a:t>Centre de référence PRADORT </a:t>
            </a:r>
            <a:r>
              <a:rPr lang="fr-FR" dirty="0">
                <a:sym typeface="Wingdings" panose="05000000000000000000" pitchFamily="2" charset="2"/>
              </a:rPr>
              <a:t> médecins référencés dans tous les CHU</a:t>
            </a:r>
          </a:p>
          <a:p>
            <a:r>
              <a:rPr lang="fr-FR" dirty="0">
                <a:sym typeface="Wingdings" panose="05000000000000000000" pitchFamily="2" charset="2"/>
              </a:rPr>
              <a:t>PNDS </a:t>
            </a:r>
          </a:p>
          <a:p>
            <a:r>
              <a:rPr lang="fr-FR" dirty="0">
                <a:sym typeface="Wingdings" panose="05000000000000000000" pitchFamily="2" charset="2"/>
              </a:rPr>
              <a:t>Guide des pratiques partagées de l’association Prader </a:t>
            </a:r>
            <a:r>
              <a:rPr lang="fr-FR" dirty="0" err="1">
                <a:sym typeface="Wingdings" panose="05000000000000000000" pitchFamily="2" charset="2"/>
              </a:rPr>
              <a:t>Willi</a:t>
            </a:r>
            <a:endParaRPr lang="fr-FR" dirty="0"/>
          </a:p>
          <a:p>
            <a:r>
              <a:rPr lang="fr-FR" dirty="0"/>
              <a:t>Filière DEFISCIENCE qui a créé des vidéos</a:t>
            </a:r>
          </a:p>
          <a:p>
            <a:pPr marL="0" indent="0" algn="ctr">
              <a:buNone/>
            </a:pPr>
            <a:r>
              <a:rPr lang="fr-FR" dirty="0"/>
              <a:t>Et pour les médecins généralistes? </a:t>
            </a:r>
            <a:r>
              <a:rPr lang="fr-FR" dirty="0">
                <a:sym typeface="Wingdings" panose="05000000000000000000" pitchFamily="2" charset="2"/>
              </a:rPr>
              <a:t> MRO</a:t>
            </a:r>
            <a:endParaRPr lang="fr-FR" dirty="0"/>
          </a:p>
          <a:p>
            <a:pPr marL="0" indent="0">
              <a:buNone/>
            </a:pPr>
            <a:endParaRPr lang="fr-FR" dirty="0"/>
          </a:p>
          <a:p>
            <a:pPr marL="0" indent="0">
              <a:buNone/>
            </a:pPr>
            <a:endParaRPr lang="fr-FR" dirty="0"/>
          </a:p>
          <a:p>
            <a:pPr marL="0" indent="0">
              <a:buNone/>
            </a:pPr>
            <a:r>
              <a:rPr lang="fr-FR" sz="1600" dirty="0"/>
              <a:t>Un autre modèle en Allemagne : 7 jours de formation et 25 structures équivalentes au SSR de Hendaye</a:t>
            </a:r>
          </a:p>
        </p:txBody>
      </p:sp>
      <p:sp>
        <p:nvSpPr>
          <p:cNvPr id="4" name="ZoneTexte 3">
            <a:extLst>
              <a:ext uri="{FF2B5EF4-FFF2-40B4-BE49-F238E27FC236}">
                <a16:creationId xmlns:a16="http://schemas.microsoft.com/office/drawing/2014/main" id="{37BFC590-308C-4737-95EB-5D96E4014DFC}"/>
              </a:ext>
            </a:extLst>
          </p:cNvPr>
          <p:cNvSpPr txBox="1"/>
          <p:nvPr/>
        </p:nvSpPr>
        <p:spPr>
          <a:xfrm>
            <a:off x="9462782" y="6294115"/>
            <a:ext cx="2466364" cy="261610"/>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fr-FR" sz="1100" b="0" i="0" u="none" strike="noStrike" kern="1200" cap="none" spc="0" normalizeH="0" baseline="0" noProof="0" dirty="0">
                <a:ln>
                  <a:noFill/>
                </a:ln>
                <a:solidFill>
                  <a:prstClr val="white"/>
                </a:solidFill>
                <a:effectLst/>
                <a:uLnTx/>
                <a:uFillTx/>
                <a:latin typeface="Century Gothic" panose="020B0502020202020204"/>
                <a:ea typeface="+mn-ea"/>
                <a:cs typeface="+mn-cs"/>
              </a:rPr>
              <a:t>ERHR LR_GT PRADORT_ 2023 05 16</a:t>
            </a:r>
          </a:p>
        </p:txBody>
      </p:sp>
    </p:spTree>
    <p:extLst>
      <p:ext uri="{BB962C8B-B14F-4D97-AF65-F5344CB8AC3E}">
        <p14:creationId xmlns:p14="http://schemas.microsoft.com/office/powerpoint/2010/main" val="16952592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F02DECF-0EFD-4BEA-A22A-9CF917BFF02D}"/>
              </a:ext>
            </a:extLst>
          </p:cNvPr>
          <p:cNvSpPr>
            <a:spLocks noGrp="1"/>
          </p:cNvSpPr>
          <p:nvPr>
            <p:ph type="title"/>
          </p:nvPr>
        </p:nvSpPr>
        <p:spPr/>
        <p:txBody>
          <a:bodyPr/>
          <a:lstStyle/>
          <a:p>
            <a:r>
              <a:rPr lang="fr-FR" dirty="0"/>
              <a:t>PISTES DE REFLEXION</a:t>
            </a:r>
          </a:p>
        </p:txBody>
      </p:sp>
      <p:sp>
        <p:nvSpPr>
          <p:cNvPr id="3" name="Espace réservé du contenu 2">
            <a:extLst>
              <a:ext uri="{FF2B5EF4-FFF2-40B4-BE49-F238E27FC236}">
                <a16:creationId xmlns:a16="http://schemas.microsoft.com/office/drawing/2014/main" id="{78D0D1C1-355B-4FEA-9F0C-31B720A4CB50}"/>
              </a:ext>
            </a:extLst>
          </p:cNvPr>
          <p:cNvSpPr>
            <a:spLocks noGrp="1"/>
          </p:cNvSpPr>
          <p:nvPr>
            <p:ph idx="1"/>
          </p:nvPr>
        </p:nvSpPr>
        <p:spPr/>
        <p:txBody>
          <a:bodyPr>
            <a:normAutofit fontScale="85000" lnSpcReduction="20000"/>
          </a:bodyPr>
          <a:lstStyle/>
          <a:p>
            <a:pPr marL="0" indent="0">
              <a:buNone/>
            </a:pPr>
            <a:r>
              <a:rPr lang="fr-FR" dirty="0"/>
              <a:t>Les ressources restent éparpillées. Comment homogénéiser la ressource sur un territoire?</a:t>
            </a:r>
          </a:p>
          <a:p>
            <a:r>
              <a:rPr lang="fr-FR" dirty="0"/>
              <a:t>Une équipe mobile pourrait être une piste d’amélioration,  ressource pour les établissements, des équipes éducatives à disposition pour relais et conseils. </a:t>
            </a:r>
          </a:p>
          <a:p>
            <a:r>
              <a:rPr lang="fr-FR" dirty="0"/>
              <a:t>Cibler les âges de transition. </a:t>
            </a:r>
          </a:p>
          <a:p>
            <a:r>
              <a:rPr lang="fr-FR" dirty="0"/>
              <a:t>Proposer aux établissements d’accueil de partir d’une base commune où la personne PRADORT rentre dans une forme de « norme ». Poser un cadre propice à la régulation alimentaire tout en préservant la vie de l’établissement où le temps est rythmé par des moments « festifs » basés sur le temps de repas partagé. </a:t>
            </a:r>
          </a:p>
          <a:p>
            <a:pPr marL="0" indent="0">
              <a:buNone/>
            </a:pPr>
            <a:r>
              <a:rPr lang="fr-FR" dirty="0"/>
              <a:t>	Travailler l’autonomie du jeune adulte  PRADORT tout en faisant le deuil de l’autonomie alimentaire</a:t>
            </a:r>
          </a:p>
          <a:p>
            <a:r>
              <a:rPr lang="fr-FR" dirty="0"/>
              <a:t>Maintenir l’organisation des temps de partages des connaissances, des outils, des groupes de parole pour les parents. </a:t>
            </a:r>
          </a:p>
          <a:p>
            <a:r>
              <a:rPr lang="fr-FR" dirty="0"/>
              <a:t>Se retrouver avec des pairs pour les personnes concernées</a:t>
            </a:r>
          </a:p>
          <a:p>
            <a:r>
              <a:rPr lang="fr-FR" dirty="0"/>
              <a:t>Une plateforme de mise en partage des ressources. </a:t>
            </a:r>
          </a:p>
          <a:p>
            <a:r>
              <a:rPr lang="fr-FR" dirty="0"/>
              <a:t>Une fonction ressources en lien avec le centre de référence. </a:t>
            </a:r>
          </a:p>
          <a:p>
            <a:endParaRPr lang="fr-FR" dirty="0"/>
          </a:p>
        </p:txBody>
      </p:sp>
      <p:sp>
        <p:nvSpPr>
          <p:cNvPr id="4" name="ZoneTexte 3">
            <a:extLst>
              <a:ext uri="{FF2B5EF4-FFF2-40B4-BE49-F238E27FC236}">
                <a16:creationId xmlns:a16="http://schemas.microsoft.com/office/drawing/2014/main" id="{37BFC590-308C-4737-95EB-5D96E4014DFC}"/>
              </a:ext>
            </a:extLst>
          </p:cNvPr>
          <p:cNvSpPr txBox="1"/>
          <p:nvPr/>
        </p:nvSpPr>
        <p:spPr>
          <a:xfrm>
            <a:off x="9462782" y="6294115"/>
            <a:ext cx="2466364" cy="261610"/>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fr-FR" sz="1100" b="0" i="0" u="none" strike="noStrike" kern="1200" cap="none" spc="0" normalizeH="0" baseline="0" noProof="0" dirty="0">
                <a:ln>
                  <a:noFill/>
                </a:ln>
                <a:solidFill>
                  <a:prstClr val="white"/>
                </a:solidFill>
                <a:effectLst/>
                <a:uLnTx/>
                <a:uFillTx/>
                <a:latin typeface="Century Gothic" panose="020B0502020202020204"/>
                <a:ea typeface="+mn-ea"/>
                <a:cs typeface="+mn-cs"/>
              </a:rPr>
              <a:t>ERHR LR_GT PRADORT_ 2023 05 16</a:t>
            </a:r>
          </a:p>
        </p:txBody>
      </p:sp>
    </p:spTree>
    <p:extLst>
      <p:ext uri="{BB962C8B-B14F-4D97-AF65-F5344CB8AC3E}">
        <p14:creationId xmlns:p14="http://schemas.microsoft.com/office/powerpoint/2010/main" val="27562320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66F03EB-7F1F-4809-AFFB-786F0E0E1B3C}"/>
              </a:ext>
            </a:extLst>
          </p:cNvPr>
          <p:cNvSpPr>
            <a:spLocks noGrp="1"/>
          </p:cNvSpPr>
          <p:nvPr>
            <p:ph type="title"/>
          </p:nvPr>
        </p:nvSpPr>
        <p:spPr>
          <a:xfrm>
            <a:off x="276837" y="447188"/>
            <a:ext cx="11769754" cy="970450"/>
          </a:xfrm>
        </p:spPr>
        <p:txBody>
          <a:bodyPr/>
          <a:lstStyle/>
          <a:p>
            <a:r>
              <a:rPr lang="fr-FR" dirty="0"/>
              <a:t>PROPOSITION POUR POURSUIVRE LA REFLEXION</a:t>
            </a:r>
          </a:p>
        </p:txBody>
      </p:sp>
      <p:sp>
        <p:nvSpPr>
          <p:cNvPr id="3" name="Espace réservé du contenu 2">
            <a:extLst>
              <a:ext uri="{FF2B5EF4-FFF2-40B4-BE49-F238E27FC236}">
                <a16:creationId xmlns:a16="http://schemas.microsoft.com/office/drawing/2014/main" id="{D3A2536D-E71C-4888-9DA6-934D2FABB0E0}"/>
              </a:ext>
            </a:extLst>
          </p:cNvPr>
          <p:cNvSpPr>
            <a:spLocks noGrp="1"/>
          </p:cNvSpPr>
          <p:nvPr>
            <p:ph idx="1"/>
          </p:nvPr>
        </p:nvSpPr>
        <p:spPr/>
        <p:txBody>
          <a:bodyPr/>
          <a:lstStyle/>
          <a:p>
            <a:pPr marL="0" indent="0" algn="ctr">
              <a:buNone/>
            </a:pPr>
            <a:r>
              <a:rPr lang="fr-FR" dirty="0"/>
              <a:t>La question de l’anticipation de l’accueil reste centrale. </a:t>
            </a:r>
          </a:p>
          <a:p>
            <a:pPr marL="0" indent="0" algn="ctr">
              <a:buNone/>
            </a:pPr>
            <a:endParaRPr lang="fr-FR" dirty="0"/>
          </a:p>
          <a:p>
            <a:r>
              <a:rPr lang="fr-FR" dirty="0"/>
              <a:t>Mobilisation d’acteurs médico-sociaux, sanitaires et représentants de familles au sein de ce groupe de travail pour coconstruire un outil ayant pour objet d’</a:t>
            </a:r>
            <a:r>
              <a:rPr lang="fr-FR" b="1" u="sng" dirty="0"/>
              <a:t>anticiper et faciliter </a:t>
            </a:r>
            <a:r>
              <a:rPr lang="fr-FR" dirty="0"/>
              <a:t>:</a:t>
            </a:r>
          </a:p>
          <a:p>
            <a:pPr marL="0" indent="0">
              <a:buNone/>
            </a:pPr>
            <a:r>
              <a:rPr lang="fr-FR" dirty="0"/>
              <a:t>	- l’accueil d’une personne PRADORT sur un établissement</a:t>
            </a:r>
          </a:p>
          <a:p>
            <a:pPr marL="0" indent="0">
              <a:buNone/>
            </a:pPr>
            <a:r>
              <a:rPr lang="fr-FR" dirty="0"/>
              <a:t>	- les transitions domicile/établissement ou d’un établissement à un autre (secteur enfant/secteur adulte)</a:t>
            </a:r>
          </a:p>
        </p:txBody>
      </p:sp>
      <p:sp>
        <p:nvSpPr>
          <p:cNvPr id="4" name="ZoneTexte 3">
            <a:extLst>
              <a:ext uri="{FF2B5EF4-FFF2-40B4-BE49-F238E27FC236}">
                <a16:creationId xmlns:a16="http://schemas.microsoft.com/office/drawing/2014/main" id="{B3790D7A-FF2F-4672-9D25-1EA9ADD6E40D}"/>
              </a:ext>
            </a:extLst>
          </p:cNvPr>
          <p:cNvSpPr txBox="1"/>
          <p:nvPr/>
        </p:nvSpPr>
        <p:spPr>
          <a:xfrm>
            <a:off x="9462782" y="6294115"/>
            <a:ext cx="2466364" cy="261610"/>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fr-FR" sz="1100" b="0" i="0" u="none" strike="noStrike" kern="1200" cap="none" spc="0" normalizeH="0" baseline="0" noProof="0" dirty="0">
                <a:ln>
                  <a:noFill/>
                </a:ln>
                <a:solidFill>
                  <a:prstClr val="white"/>
                </a:solidFill>
                <a:effectLst/>
                <a:uLnTx/>
                <a:uFillTx/>
                <a:latin typeface="Century Gothic" panose="020B0502020202020204"/>
                <a:ea typeface="+mn-ea"/>
                <a:cs typeface="+mn-cs"/>
              </a:rPr>
              <a:t>ERHR LR_GT PRADORT_ 2023 05 16</a:t>
            </a:r>
          </a:p>
        </p:txBody>
      </p:sp>
    </p:spTree>
    <p:extLst>
      <p:ext uri="{BB962C8B-B14F-4D97-AF65-F5344CB8AC3E}">
        <p14:creationId xmlns:p14="http://schemas.microsoft.com/office/powerpoint/2010/main" val="40104537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C255988-B41D-4A72-8E5C-C66E35CF8263}"/>
              </a:ext>
            </a:extLst>
          </p:cNvPr>
          <p:cNvSpPr>
            <a:spLocks noGrp="1"/>
          </p:cNvSpPr>
          <p:nvPr>
            <p:ph type="title"/>
          </p:nvPr>
        </p:nvSpPr>
        <p:spPr>
          <a:xfrm>
            <a:off x="1357089" y="813733"/>
            <a:ext cx="4382521" cy="3630014"/>
          </a:xfrm>
        </p:spPr>
        <p:txBody>
          <a:bodyPr/>
          <a:lstStyle/>
          <a:p>
            <a:r>
              <a:rPr lang="fr-FR" dirty="0"/>
              <a:t>PROCHAINE DATE DU GROUPE DE TRAVAIL</a:t>
            </a:r>
          </a:p>
        </p:txBody>
      </p:sp>
      <p:sp>
        <p:nvSpPr>
          <p:cNvPr id="3" name="Espace réservé du texte 2">
            <a:extLst>
              <a:ext uri="{FF2B5EF4-FFF2-40B4-BE49-F238E27FC236}">
                <a16:creationId xmlns:a16="http://schemas.microsoft.com/office/drawing/2014/main" id="{D7CA6AD1-C723-422A-BE9E-DE384316A11B}"/>
              </a:ext>
            </a:extLst>
          </p:cNvPr>
          <p:cNvSpPr>
            <a:spLocks noGrp="1"/>
          </p:cNvSpPr>
          <p:nvPr>
            <p:ph type="body" sz="quarter" idx="16"/>
          </p:nvPr>
        </p:nvSpPr>
        <p:spPr>
          <a:xfrm>
            <a:off x="6156000" y="2286000"/>
            <a:ext cx="4880300" cy="2295525"/>
          </a:xfrm>
        </p:spPr>
        <p:txBody>
          <a:bodyPr>
            <a:normAutofit lnSpcReduction="10000"/>
          </a:bodyPr>
          <a:lstStyle/>
          <a:p>
            <a:pPr algn="ctr"/>
            <a:r>
              <a:rPr lang="fr-FR" sz="2400" dirty="0"/>
              <a:t>A DEFINIR VIA CE DOODLE</a:t>
            </a:r>
          </a:p>
          <a:p>
            <a:r>
              <a:rPr lang="fr-FR" b="1" dirty="0">
                <a:hlinkClick r:id="rId2">
                  <a:extLst>
                    <a:ext uri="{A12FA001-AC4F-418D-AE19-62706E023703}">
                      <ahyp:hlinkClr xmlns:ahyp="http://schemas.microsoft.com/office/drawing/2018/hyperlinkcolor" val="tx"/>
                    </a:ext>
                  </a:extLst>
                </a:hlinkClick>
              </a:rPr>
              <a:t>https://doodle.com/meeting/participate/id/ermKkp2d</a:t>
            </a:r>
            <a:endParaRPr lang="fr-FR" b="1" dirty="0"/>
          </a:p>
          <a:p>
            <a:endParaRPr lang="fr-FR" dirty="0"/>
          </a:p>
          <a:p>
            <a:pPr algn="ctr"/>
            <a:r>
              <a:rPr lang="fr-FR" sz="2400" dirty="0"/>
              <a:t>MERCI POUR VOS REPONSES RAPIDES</a:t>
            </a:r>
          </a:p>
        </p:txBody>
      </p:sp>
      <p:sp>
        <p:nvSpPr>
          <p:cNvPr id="4" name="ZoneTexte 3">
            <a:extLst>
              <a:ext uri="{FF2B5EF4-FFF2-40B4-BE49-F238E27FC236}">
                <a16:creationId xmlns:a16="http://schemas.microsoft.com/office/drawing/2014/main" id="{EB6C0EDB-A6C7-4073-AD85-ED486709997D}"/>
              </a:ext>
            </a:extLst>
          </p:cNvPr>
          <p:cNvSpPr txBox="1"/>
          <p:nvPr/>
        </p:nvSpPr>
        <p:spPr>
          <a:xfrm>
            <a:off x="9462782" y="6294115"/>
            <a:ext cx="2466364" cy="261610"/>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fr-FR" sz="1100" b="0" i="0" u="none" strike="noStrike" kern="1200" cap="none" spc="0" normalizeH="0" baseline="0" noProof="0" dirty="0">
                <a:ln>
                  <a:noFill/>
                </a:ln>
                <a:solidFill>
                  <a:prstClr val="white"/>
                </a:solidFill>
                <a:effectLst/>
                <a:uLnTx/>
                <a:uFillTx/>
                <a:latin typeface="Century Gothic" panose="020B0502020202020204"/>
                <a:ea typeface="+mn-ea"/>
                <a:cs typeface="+mn-cs"/>
              </a:rPr>
              <a:t>ERHR LR_GT PRADORT_ 2023 05 16</a:t>
            </a:r>
          </a:p>
        </p:txBody>
      </p:sp>
    </p:spTree>
    <p:extLst>
      <p:ext uri="{BB962C8B-B14F-4D97-AF65-F5344CB8AC3E}">
        <p14:creationId xmlns:p14="http://schemas.microsoft.com/office/powerpoint/2010/main" val="307794396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is">
  <a:themeElements>
    <a:clrScheme name="Quotable">
      <a:dk1>
        <a:sysClr val="windowText" lastClr="000000"/>
      </a:dk1>
      <a:lt1>
        <a:sysClr val="window" lastClr="FFFFFF"/>
      </a:lt1>
      <a:dk2>
        <a:srgbClr val="212121"/>
      </a:dk2>
      <a:lt2>
        <a:srgbClr val="636363"/>
      </a:lt2>
      <a:accent1>
        <a:srgbClr val="00C6BB"/>
      </a:accent1>
      <a:accent2>
        <a:srgbClr val="6FEBA0"/>
      </a:accent2>
      <a:accent3>
        <a:srgbClr val="B6DF5E"/>
      </a:accent3>
      <a:accent4>
        <a:srgbClr val="EFB251"/>
      </a:accent4>
      <a:accent5>
        <a:srgbClr val="EF755F"/>
      </a:accent5>
      <a:accent6>
        <a:srgbClr val="ED515C"/>
      </a:accent6>
      <a:hlink>
        <a:srgbClr val="8F8F8F"/>
      </a:hlink>
      <a:folHlink>
        <a:srgbClr val="A5A5A5"/>
      </a:folHlink>
    </a:clrScheme>
    <a:fontScheme name="Quotabl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Quotable">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Quotable" id="{39EC5628-30ED-4578-ACD8-9820EDB8E15A}" vid="{6F3559E9-1A4C-49D8-94D4-F41003531C49}"/>
    </a:ext>
  </a:extLst>
</a:theme>
</file>

<file path=docProps/app.xml><?xml version="1.0" encoding="utf-8"?>
<Properties xmlns="http://schemas.openxmlformats.org/officeDocument/2006/extended-properties" xmlns:vt="http://schemas.openxmlformats.org/officeDocument/2006/docPropsVTypes">
  <Template>TM03457503[[fn=Concis]]</Template>
  <TotalTime>133</TotalTime>
  <Words>675</Words>
  <Application>Microsoft Office PowerPoint</Application>
  <PresentationFormat>Grand écran</PresentationFormat>
  <Paragraphs>56</Paragraphs>
  <Slides>7</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7</vt:i4>
      </vt:variant>
    </vt:vector>
  </HeadingPairs>
  <TitlesOfParts>
    <vt:vector size="11" baseType="lpstr">
      <vt:lpstr>Century Gothic</vt:lpstr>
      <vt:lpstr>Wingdings</vt:lpstr>
      <vt:lpstr>Wingdings 2</vt:lpstr>
      <vt:lpstr>Concis</vt:lpstr>
      <vt:lpstr>Groupe de Travail PRADORT</vt:lpstr>
      <vt:lpstr>INTRODUCTION AU GROUPE DE TRAVAIL</vt:lpstr>
      <vt:lpstr>BESOIN PARCOURS MEDICAL COORDONNE</vt:lpstr>
      <vt:lpstr>RESSOURCES POUR SE FORMER SUR SITUATIONS PRADORT</vt:lpstr>
      <vt:lpstr>PISTES DE REFLEXION</vt:lpstr>
      <vt:lpstr>PROPOSITION POUR POURSUIVRE LA REFLEXION</vt:lpstr>
      <vt:lpstr>PROCHAINE DATE DU GROUPE DE TRAVAIL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Groupe de Travail PRADORT</dc:title>
  <dc:creator>Isabelle ROBIN</dc:creator>
  <cp:lastModifiedBy>Isabelle ROBIN</cp:lastModifiedBy>
  <cp:revision>16</cp:revision>
  <dcterms:created xsi:type="dcterms:W3CDTF">2023-05-25T15:23:45Z</dcterms:created>
  <dcterms:modified xsi:type="dcterms:W3CDTF">2023-06-02T09:13:38Z</dcterms:modified>
</cp:coreProperties>
</file>