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5" r:id="rId4"/>
    <p:sldId id="258" r:id="rId5"/>
    <p:sldId id="259" r:id="rId6"/>
    <p:sldId id="263" r:id="rId7"/>
    <p:sldId id="266" r:id="rId8"/>
    <p:sldId id="267"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8C79C5D-2A6F-F04D-97DA-BEF2467B64E4}" type="datetimeFigureOut">
              <a:rPr lang="en-US" dirty="0"/>
              <a:pPr/>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a:t>Modifier les styles du texte du masque</a:t>
            </a:r>
          </a:p>
        </p:txBody>
      </p:sp>
      <p:sp>
        <p:nvSpPr>
          <p:cNvPr id="2" name="Date Placeholder 1"/>
          <p:cNvSpPr>
            <a:spLocks noGrp="1"/>
          </p:cNvSpPr>
          <p:nvPr>
            <p:ph type="dt" sz="half" idx="10"/>
          </p:nvPr>
        </p:nvSpPr>
        <p:spPr/>
        <p:txBody>
          <a:bodyPr/>
          <a:lstStyle/>
          <a:p>
            <a:fld id="{FBF54567-0DE4-3F47-BF90-CB84690072F9}" type="datetimeFigureOut">
              <a:rPr lang="en-US" dirty="0"/>
              <a:pPr/>
              <a:t>10/18/2023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0DF5E60-9974-AC48-9591-99C2BB44B7CF}" type="datetimeFigureOut">
              <a:rPr lang="en-US" dirty="0"/>
              <a:pPr/>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10/18/2023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10/18/2023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doodle.com/meeting/participate/id/erYgAnpd" TargetMode="External"/><Relationship Id="rId2" Type="http://schemas.openxmlformats.org/officeDocument/2006/relationships/hyperlink" Target="https://doodle.com/meeting/participate/id/aK6A3Yre" TargetMode="Externa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0A4A2A-5B17-4104-BA14-5ACB55B49610}"/>
              </a:ext>
            </a:extLst>
          </p:cNvPr>
          <p:cNvSpPr>
            <a:spLocks noGrp="1"/>
          </p:cNvSpPr>
          <p:nvPr>
            <p:ph type="ctrTitle"/>
          </p:nvPr>
        </p:nvSpPr>
        <p:spPr/>
        <p:txBody>
          <a:bodyPr/>
          <a:lstStyle/>
          <a:p>
            <a:r>
              <a:rPr lang="fr-FR" dirty="0"/>
              <a:t>Groupe de Travail</a:t>
            </a:r>
            <a:br>
              <a:rPr lang="fr-FR" dirty="0"/>
            </a:br>
            <a:r>
              <a:rPr lang="fr-FR" dirty="0"/>
              <a:t>PRADORT du 02/10/2023</a:t>
            </a:r>
          </a:p>
        </p:txBody>
      </p:sp>
      <p:sp>
        <p:nvSpPr>
          <p:cNvPr id="3" name="Sous-titre 2">
            <a:extLst>
              <a:ext uri="{FF2B5EF4-FFF2-40B4-BE49-F238E27FC236}">
                <a16:creationId xmlns:a16="http://schemas.microsoft.com/office/drawing/2014/main" id="{31CCB896-CDB6-4EB7-A5E6-9F07D207B597}"/>
              </a:ext>
            </a:extLst>
          </p:cNvPr>
          <p:cNvSpPr>
            <a:spLocks noGrp="1"/>
          </p:cNvSpPr>
          <p:nvPr>
            <p:ph type="subTitle" idx="1"/>
          </p:nvPr>
        </p:nvSpPr>
        <p:spPr>
          <a:xfrm>
            <a:off x="461394" y="5280847"/>
            <a:ext cx="11090245" cy="434974"/>
          </a:xfrm>
        </p:spPr>
        <p:txBody>
          <a:bodyPr>
            <a:noAutofit/>
          </a:bodyPr>
          <a:lstStyle/>
          <a:p>
            <a:r>
              <a:rPr lang="fr-FR" sz="2800" dirty="0"/>
              <a:t>Comment améliorer les parcours des personnes concernées ?</a:t>
            </a:r>
          </a:p>
        </p:txBody>
      </p:sp>
      <p:pic>
        <p:nvPicPr>
          <p:cNvPr id="4" name="Image 3">
            <a:extLst>
              <a:ext uri="{FF2B5EF4-FFF2-40B4-BE49-F238E27FC236}">
                <a16:creationId xmlns:a16="http://schemas.microsoft.com/office/drawing/2014/main" id="{1FD2F475-2E98-4662-A8CF-6CA07325F41F}"/>
              </a:ext>
            </a:extLst>
          </p:cNvPr>
          <p:cNvPicPr>
            <a:picLocks noChangeAspect="1"/>
          </p:cNvPicPr>
          <p:nvPr/>
        </p:nvPicPr>
        <p:blipFill>
          <a:blip r:embed="rId2"/>
          <a:stretch>
            <a:fillRect/>
          </a:stretch>
        </p:blipFill>
        <p:spPr>
          <a:xfrm>
            <a:off x="6812492" y="275404"/>
            <a:ext cx="4739147" cy="1360449"/>
          </a:xfrm>
          <a:prstGeom prst="rect">
            <a:avLst/>
          </a:prstGeom>
        </p:spPr>
      </p:pic>
    </p:spTree>
    <p:extLst>
      <p:ext uri="{BB962C8B-B14F-4D97-AF65-F5344CB8AC3E}">
        <p14:creationId xmlns:p14="http://schemas.microsoft.com/office/powerpoint/2010/main" val="1475567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6F03EB-7F1F-4809-AFFB-786F0E0E1B3C}"/>
              </a:ext>
            </a:extLst>
          </p:cNvPr>
          <p:cNvSpPr>
            <a:spLocks noGrp="1"/>
          </p:cNvSpPr>
          <p:nvPr>
            <p:ph type="title"/>
          </p:nvPr>
        </p:nvSpPr>
        <p:spPr>
          <a:xfrm>
            <a:off x="276837" y="447188"/>
            <a:ext cx="11769754" cy="970450"/>
          </a:xfrm>
        </p:spPr>
        <p:txBody>
          <a:bodyPr/>
          <a:lstStyle/>
          <a:p>
            <a:r>
              <a:rPr lang="fr-FR" dirty="0"/>
              <a:t>PROPOSITION POUR POURSUIVRE LA REFLEXION</a:t>
            </a:r>
          </a:p>
        </p:txBody>
      </p:sp>
      <p:sp>
        <p:nvSpPr>
          <p:cNvPr id="3" name="Espace réservé du contenu 2">
            <a:extLst>
              <a:ext uri="{FF2B5EF4-FFF2-40B4-BE49-F238E27FC236}">
                <a16:creationId xmlns:a16="http://schemas.microsoft.com/office/drawing/2014/main" id="{D3A2536D-E71C-4888-9DA6-934D2FABB0E0}"/>
              </a:ext>
            </a:extLst>
          </p:cNvPr>
          <p:cNvSpPr>
            <a:spLocks noGrp="1"/>
          </p:cNvSpPr>
          <p:nvPr>
            <p:ph idx="1"/>
          </p:nvPr>
        </p:nvSpPr>
        <p:spPr/>
        <p:txBody>
          <a:bodyPr/>
          <a:lstStyle/>
          <a:p>
            <a:pPr marL="0" indent="0" algn="ctr">
              <a:buNone/>
            </a:pPr>
            <a:r>
              <a:rPr lang="fr-FR" dirty="0"/>
              <a:t>La question de l’anticipation de l’accueil reste centrale. </a:t>
            </a:r>
          </a:p>
          <a:p>
            <a:pPr marL="0" indent="0" algn="ctr">
              <a:buNone/>
            </a:pPr>
            <a:endParaRPr lang="fr-FR" dirty="0"/>
          </a:p>
          <a:p>
            <a:r>
              <a:rPr lang="fr-FR" dirty="0"/>
              <a:t>Mobilisation d’acteurs médico-sociaux, sanitaires et représentants de familles au sein de ce groupe de travail pour coconstruire un outil ayant pour objet d’</a:t>
            </a:r>
            <a:r>
              <a:rPr lang="fr-FR" b="1" u="sng" dirty="0"/>
              <a:t>anticiper et faciliter </a:t>
            </a:r>
            <a:r>
              <a:rPr lang="fr-FR" dirty="0"/>
              <a:t>:</a:t>
            </a:r>
          </a:p>
          <a:p>
            <a:pPr marL="0" indent="0">
              <a:buNone/>
            </a:pPr>
            <a:r>
              <a:rPr lang="fr-FR" dirty="0"/>
              <a:t>	- l’accueil d’une personne PRADORT sur un établissement ou service</a:t>
            </a:r>
          </a:p>
          <a:p>
            <a:pPr marL="0" indent="0">
              <a:buNone/>
            </a:pPr>
            <a:r>
              <a:rPr lang="fr-FR" dirty="0"/>
              <a:t>	- les transitions domicile/établissement ou d’un établissement à un autre (par exemple 	secteur enfant/secteur adulte)</a:t>
            </a:r>
          </a:p>
        </p:txBody>
      </p:sp>
      <p:sp>
        <p:nvSpPr>
          <p:cNvPr id="4" name="ZoneTexte 3">
            <a:extLst>
              <a:ext uri="{FF2B5EF4-FFF2-40B4-BE49-F238E27FC236}">
                <a16:creationId xmlns:a16="http://schemas.microsoft.com/office/drawing/2014/main" id="{B3790D7A-FF2F-4672-9D25-1EA9ADD6E40D}"/>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a:t>
            </a:r>
            <a:r>
              <a:rPr lang="fr-FR" sz="1100" dirty="0">
                <a:solidFill>
                  <a:prstClr val="white"/>
                </a:solidFill>
                <a:latin typeface="Century Gothic" panose="020B0502020202020204"/>
              </a:rPr>
              <a:t>10 02</a:t>
            </a:r>
            <a:endPar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5" name="Image 4">
            <a:extLst>
              <a:ext uri="{FF2B5EF4-FFF2-40B4-BE49-F238E27FC236}">
                <a16:creationId xmlns:a16="http://schemas.microsoft.com/office/drawing/2014/main" id="{E4EE3729-2C3E-4CA1-8E0D-36456EBC88A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81296" y="124157"/>
            <a:ext cx="1847850" cy="356235"/>
          </a:xfrm>
          <a:prstGeom prst="rect">
            <a:avLst/>
          </a:prstGeom>
          <a:noFill/>
          <a:ln>
            <a:noFill/>
          </a:ln>
        </p:spPr>
      </p:pic>
    </p:spTree>
    <p:extLst>
      <p:ext uri="{BB962C8B-B14F-4D97-AF65-F5344CB8AC3E}">
        <p14:creationId xmlns:p14="http://schemas.microsoft.com/office/powerpoint/2010/main" val="1426096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BD0C54-3392-4F8D-BDF8-96C49B9D49AE}"/>
              </a:ext>
            </a:extLst>
          </p:cNvPr>
          <p:cNvSpPr>
            <a:spLocks noGrp="1"/>
          </p:cNvSpPr>
          <p:nvPr>
            <p:ph type="title"/>
          </p:nvPr>
        </p:nvSpPr>
        <p:spPr/>
        <p:txBody>
          <a:bodyPr/>
          <a:lstStyle/>
          <a:p>
            <a:r>
              <a:rPr lang="fr-FR" dirty="0"/>
              <a:t>Des expériences singulières, </a:t>
            </a:r>
            <a:br>
              <a:rPr lang="fr-FR" dirty="0"/>
            </a:br>
            <a:r>
              <a:rPr lang="fr-FR" dirty="0"/>
              <a:t>un ressenti commun.</a:t>
            </a:r>
          </a:p>
        </p:txBody>
      </p:sp>
      <p:sp>
        <p:nvSpPr>
          <p:cNvPr id="3" name="Espace réservé du contenu 2">
            <a:extLst>
              <a:ext uri="{FF2B5EF4-FFF2-40B4-BE49-F238E27FC236}">
                <a16:creationId xmlns:a16="http://schemas.microsoft.com/office/drawing/2014/main" id="{E5AF11FE-5932-40B5-8BCB-89E15A5E7463}"/>
              </a:ext>
            </a:extLst>
          </p:cNvPr>
          <p:cNvSpPr>
            <a:spLocks noGrp="1"/>
          </p:cNvSpPr>
          <p:nvPr>
            <p:ph idx="1"/>
          </p:nvPr>
        </p:nvSpPr>
        <p:spPr/>
        <p:txBody>
          <a:bodyPr/>
          <a:lstStyle/>
          <a:p>
            <a:r>
              <a:rPr lang="fr-FR" dirty="0"/>
              <a:t>Expérience des participants : importance de l’adhésion de la famille au projet.</a:t>
            </a:r>
          </a:p>
          <a:p>
            <a:r>
              <a:rPr lang="fr-FR" dirty="0"/>
              <a:t>Réflexion nécessaire dans un premier temps sur l’accès matériel à la nourriture. (configuration des lieux).</a:t>
            </a:r>
          </a:p>
          <a:p>
            <a:r>
              <a:rPr lang="fr-FR" dirty="0"/>
              <a:t>Importance d’évaluer si la transition nécessite de solliciter des CNR (Crédits Non Reconductibles), le temps que la situation se stabilise et ne mette pas à mal cette transition nécessaire, voire inévitable. </a:t>
            </a:r>
          </a:p>
          <a:p>
            <a:r>
              <a:rPr lang="fr-FR" dirty="0"/>
              <a:t>De nouvelles stratégies éducatives à construire</a:t>
            </a:r>
          </a:p>
          <a:p>
            <a:r>
              <a:rPr lang="fr-FR" dirty="0"/>
              <a:t>Une démarche institutionnelle indispensable</a:t>
            </a:r>
          </a:p>
          <a:p>
            <a:endParaRPr lang="fr-FR" dirty="0"/>
          </a:p>
        </p:txBody>
      </p:sp>
      <p:sp>
        <p:nvSpPr>
          <p:cNvPr id="4" name="ZoneTexte 3">
            <a:extLst>
              <a:ext uri="{FF2B5EF4-FFF2-40B4-BE49-F238E27FC236}">
                <a16:creationId xmlns:a16="http://schemas.microsoft.com/office/drawing/2014/main" id="{5A0A139C-22DC-4956-B576-7E1FD6F500B6}"/>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a:t>
            </a:r>
            <a:r>
              <a:rPr lang="fr-FR" sz="1100" dirty="0">
                <a:solidFill>
                  <a:prstClr val="white"/>
                </a:solidFill>
                <a:latin typeface="Century Gothic" panose="020B0502020202020204"/>
              </a:rPr>
              <a:t>10 02</a:t>
            </a:r>
            <a:endPar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5" name="Image 4">
            <a:extLst>
              <a:ext uri="{FF2B5EF4-FFF2-40B4-BE49-F238E27FC236}">
                <a16:creationId xmlns:a16="http://schemas.microsoft.com/office/drawing/2014/main" id="{A8EEB270-E61C-431C-B6B1-2FF3EB66842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81296" y="124157"/>
            <a:ext cx="1847850" cy="356235"/>
          </a:xfrm>
          <a:prstGeom prst="rect">
            <a:avLst/>
          </a:prstGeom>
          <a:noFill/>
          <a:ln>
            <a:noFill/>
          </a:ln>
        </p:spPr>
      </p:pic>
    </p:spTree>
    <p:extLst>
      <p:ext uri="{BB962C8B-B14F-4D97-AF65-F5344CB8AC3E}">
        <p14:creationId xmlns:p14="http://schemas.microsoft.com/office/powerpoint/2010/main" val="2680446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02DECF-0EFD-4BEA-A22A-9CF917BFF02D}"/>
              </a:ext>
            </a:extLst>
          </p:cNvPr>
          <p:cNvSpPr>
            <a:spLocks noGrp="1"/>
          </p:cNvSpPr>
          <p:nvPr>
            <p:ph type="title"/>
          </p:nvPr>
        </p:nvSpPr>
        <p:spPr/>
        <p:txBody>
          <a:bodyPr/>
          <a:lstStyle/>
          <a:p>
            <a:r>
              <a:rPr lang="fr-FR" dirty="0"/>
              <a:t>Problématiques majeures.</a:t>
            </a:r>
          </a:p>
        </p:txBody>
      </p:sp>
      <p:sp>
        <p:nvSpPr>
          <p:cNvPr id="3" name="Espace réservé du contenu 2">
            <a:extLst>
              <a:ext uri="{FF2B5EF4-FFF2-40B4-BE49-F238E27FC236}">
                <a16:creationId xmlns:a16="http://schemas.microsoft.com/office/drawing/2014/main" id="{78D0D1C1-355B-4FEA-9F0C-31B720A4CB50}"/>
              </a:ext>
            </a:extLst>
          </p:cNvPr>
          <p:cNvSpPr>
            <a:spLocks noGrp="1"/>
          </p:cNvSpPr>
          <p:nvPr>
            <p:ph idx="1"/>
          </p:nvPr>
        </p:nvSpPr>
        <p:spPr>
          <a:xfrm>
            <a:off x="818712" y="2222287"/>
            <a:ext cx="10554574" cy="3842953"/>
          </a:xfrm>
        </p:spPr>
        <p:txBody>
          <a:bodyPr>
            <a:normAutofit fontScale="85000" lnSpcReduction="20000"/>
          </a:bodyPr>
          <a:lstStyle/>
          <a:p>
            <a:r>
              <a:rPr lang="fr-FR" dirty="0"/>
              <a:t>Orientation secteur adultes. </a:t>
            </a:r>
          </a:p>
          <a:p>
            <a:pPr marL="0" indent="0">
              <a:buNone/>
            </a:pPr>
            <a:r>
              <a:rPr lang="fr-FR" dirty="0"/>
              <a:t>	Ex Marion 27 ans en amendement Creton sur établissement enfant, activités proposées 	totalement décalées par rapport aux besoins d’une adulte. </a:t>
            </a:r>
          </a:p>
          <a:p>
            <a:pPr marL="0" indent="0">
              <a:buNone/>
            </a:pPr>
            <a:r>
              <a:rPr lang="fr-FR" dirty="0"/>
              <a:t>	En stage sur établissement adulte, mange au self mais ne se sert pas seule car ne peut pas 	</a:t>
            </a:r>
          </a:p>
          <a:p>
            <a:pPr marL="0" indent="0">
              <a:buNone/>
            </a:pPr>
            <a:r>
              <a:rPr lang="fr-FR" dirty="0"/>
              <a:t>gérer; récupère son plateau préparé à l’avance et dont le grammage a été effectué avec elle.</a:t>
            </a:r>
          </a:p>
          <a:p>
            <a:r>
              <a:rPr lang="fr-FR" dirty="0"/>
              <a:t>Question du type d’établissement à solliciter: ESAT, FH, FV parfois FAM car les profils sont hétérogènes. Quelle place dans le collectif ? Quel impact sur le collectif?</a:t>
            </a:r>
          </a:p>
          <a:p>
            <a:r>
              <a:rPr lang="fr-FR" dirty="0"/>
              <a:t>Répit. </a:t>
            </a:r>
          </a:p>
          <a:p>
            <a:r>
              <a:rPr lang="fr-FR" dirty="0"/>
              <a:t>Comment aménager le lieux de façon à rendre la cuisine inaccessible, mais aussi les 	odeurs hors de portée</a:t>
            </a:r>
          </a:p>
          <a:p>
            <a:pPr marL="0" indent="0">
              <a:buNone/>
            </a:pPr>
            <a:r>
              <a:rPr lang="fr-FR" dirty="0"/>
              <a:t>afin de ne pas susciter ou majorer les troubles du comportement alimentaire.</a:t>
            </a:r>
          </a:p>
          <a:p>
            <a:pPr>
              <a:buSzPct val="150000"/>
              <a:buFont typeface="Courier New" panose="02070309020205020404" pitchFamily="49" charset="0"/>
              <a:buChar char="o"/>
            </a:pPr>
            <a:r>
              <a:rPr lang="fr-FR" dirty="0"/>
              <a:t>Les fugues et les chapardages. </a:t>
            </a:r>
          </a:p>
          <a:p>
            <a:pPr>
              <a:buSzPct val="150000"/>
              <a:buFont typeface="Courier New" panose="02070309020205020404" pitchFamily="49" charset="0"/>
              <a:buChar char="o"/>
            </a:pPr>
            <a:r>
              <a:rPr lang="fr-FR" dirty="0"/>
              <a:t>Besoin d’activité et d’accès à la culture à intégrer au projet personnalisé car ce sont souvent des personnes avec des capacités préservées, cultivées, curieuses. </a:t>
            </a:r>
          </a:p>
          <a:p>
            <a:endParaRPr lang="fr-FR" dirty="0"/>
          </a:p>
        </p:txBody>
      </p:sp>
      <p:sp>
        <p:nvSpPr>
          <p:cNvPr id="4" name="ZoneTexte 3">
            <a:extLst>
              <a:ext uri="{FF2B5EF4-FFF2-40B4-BE49-F238E27FC236}">
                <a16:creationId xmlns:a16="http://schemas.microsoft.com/office/drawing/2014/main" id="{37BFC590-308C-4737-95EB-5D96E4014DFC}"/>
              </a:ext>
            </a:extLst>
          </p:cNvPr>
          <p:cNvSpPr txBox="1"/>
          <p:nvPr/>
        </p:nvSpPr>
        <p:spPr>
          <a:xfrm>
            <a:off x="9471171" y="6294115"/>
            <a:ext cx="2457975" cy="261610"/>
          </a:xfrm>
          <a:prstGeom prst="rect">
            <a:avLst/>
          </a:prstGeom>
          <a:noFill/>
        </p:spPr>
        <p:txBody>
          <a:bodyPr wrap="square" rtlCol="0">
            <a:spAutoFit/>
          </a:bodyPr>
          <a:lstStyle/>
          <a:p>
            <a:r>
              <a:rPr lang="fr-FR" sz="1100" dirty="0"/>
              <a:t>ERHR LR_GT PRADORT_ 2023 10 02</a:t>
            </a:r>
          </a:p>
        </p:txBody>
      </p:sp>
      <p:pic>
        <p:nvPicPr>
          <p:cNvPr id="5" name="Image 4">
            <a:extLst>
              <a:ext uri="{FF2B5EF4-FFF2-40B4-BE49-F238E27FC236}">
                <a16:creationId xmlns:a16="http://schemas.microsoft.com/office/drawing/2014/main" id="{5607AEA9-A498-49BF-9204-0D2C506B626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81296" y="154633"/>
            <a:ext cx="1847850" cy="356235"/>
          </a:xfrm>
          <a:prstGeom prst="rect">
            <a:avLst/>
          </a:prstGeom>
          <a:noFill/>
          <a:ln>
            <a:noFill/>
          </a:ln>
        </p:spPr>
      </p:pic>
    </p:spTree>
    <p:extLst>
      <p:ext uri="{BB962C8B-B14F-4D97-AF65-F5344CB8AC3E}">
        <p14:creationId xmlns:p14="http://schemas.microsoft.com/office/powerpoint/2010/main" val="2893805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02DECF-0EFD-4BEA-A22A-9CF917BFF02D}"/>
              </a:ext>
            </a:extLst>
          </p:cNvPr>
          <p:cNvSpPr>
            <a:spLocks noGrp="1"/>
          </p:cNvSpPr>
          <p:nvPr>
            <p:ph type="title"/>
          </p:nvPr>
        </p:nvSpPr>
        <p:spPr>
          <a:xfrm>
            <a:off x="585664" y="684420"/>
            <a:ext cx="11343482" cy="970450"/>
          </a:xfrm>
        </p:spPr>
        <p:txBody>
          <a:bodyPr/>
          <a:lstStyle/>
          <a:p>
            <a:r>
              <a:rPr lang="fr-FR" dirty="0"/>
              <a:t>Hétérogénéité des parcours et des besoins mais existence d’une base commune.</a:t>
            </a:r>
          </a:p>
        </p:txBody>
      </p:sp>
      <p:sp>
        <p:nvSpPr>
          <p:cNvPr id="3" name="Espace réservé du contenu 2">
            <a:extLst>
              <a:ext uri="{FF2B5EF4-FFF2-40B4-BE49-F238E27FC236}">
                <a16:creationId xmlns:a16="http://schemas.microsoft.com/office/drawing/2014/main" id="{78D0D1C1-355B-4FEA-9F0C-31B720A4CB50}"/>
              </a:ext>
            </a:extLst>
          </p:cNvPr>
          <p:cNvSpPr>
            <a:spLocks noGrp="1"/>
          </p:cNvSpPr>
          <p:nvPr>
            <p:ph idx="1"/>
          </p:nvPr>
        </p:nvSpPr>
        <p:spPr/>
        <p:txBody>
          <a:bodyPr/>
          <a:lstStyle/>
          <a:p>
            <a:r>
              <a:rPr lang="fr-FR" dirty="0"/>
              <a:t>Pas d’autonomie alimentaire.</a:t>
            </a:r>
          </a:p>
          <a:p>
            <a:r>
              <a:rPr lang="fr-FR" dirty="0"/>
              <a:t>Une véritable curiosité, des centres d’intérêts riches et diversifiés. </a:t>
            </a:r>
          </a:p>
          <a:p>
            <a:r>
              <a:rPr lang="fr-FR" dirty="0"/>
              <a:t>Difficulté de la gestion de l’argent qui reste à accompagner de près. </a:t>
            </a:r>
          </a:p>
          <a:p>
            <a:r>
              <a:rPr lang="fr-FR" dirty="0"/>
              <a:t>Prévenir les changements</a:t>
            </a:r>
          </a:p>
          <a:p>
            <a:r>
              <a:rPr lang="fr-FR" dirty="0"/>
              <a:t>Complexité de trouver sa place au sein du collectif : nécessité de sensibiliser les autres résidents et anticiper une nouvelle façon d’organiser les règles. </a:t>
            </a:r>
          </a:p>
          <a:p>
            <a:r>
              <a:rPr lang="fr-FR" dirty="0"/>
              <a:t>Surveillance constante</a:t>
            </a:r>
          </a:p>
        </p:txBody>
      </p:sp>
      <p:sp>
        <p:nvSpPr>
          <p:cNvPr id="4" name="ZoneTexte 3">
            <a:extLst>
              <a:ext uri="{FF2B5EF4-FFF2-40B4-BE49-F238E27FC236}">
                <a16:creationId xmlns:a16="http://schemas.microsoft.com/office/drawing/2014/main" id="{37BFC590-308C-4737-95EB-5D96E4014DFC}"/>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a:t>
            </a:r>
            <a:r>
              <a:rPr lang="fr-FR" sz="1100" dirty="0">
                <a:solidFill>
                  <a:prstClr val="white"/>
                </a:solidFill>
                <a:latin typeface="Century Gothic" panose="020B0502020202020204"/>
              </a:rPr>
              <a:t>10</a:t>
            </a: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 02</a:t>
            </a:r>
          </a:p>
        </p:txBody>
      </p:sp>
      <p:pic>
        <p:nvPicPr>
          <p:cNvPr id="5" name="Image 4">
            <a:extLst>
              <a:ext uri="{FF2B5EF4-FFF2-40B4-BE49-F238E27FC236}">
                <a16:creationId xmlns:a16="http://schemas.microsoft.com/office/drawing/2014/main" id="{4E365F56-60D0-4B02-98F0-0FF32898307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81296" y="124157"/>
            <a:ext cx="1847850" cy="356235"/>
          </a:xfrm>
          <a:prstGeom prst="rect">
            <a:avLst/>
          </a:prstGeom>
          <a:noFill/>
          <a:ln>
            <a:noFill/>
          </a:ln>
        </p:spPr>
      </p:pic>
    </p:spTree>
    <p:extLst>
      <p:ext uri="{BB962C8B-B14F-4D97-AF65-F5344CB8AC3E}">
        <p14:creationId xmlns:p14="http://schemas.microsoft.com/office/powerpoint/2010/main" val="2634448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02DECF-0EFD-4BEA-A22A-9CF917BFF02D}"/>
              </a:ext>
            </a:extLst>
          </p:cNvPr>
          <p:cNvSpPr>
            <a:spLocks noGrp="1"/>
          </p:cNvSpPr>
          <p:nvPr>
            <p:ph type="title"/>
          </p:nvPr>
        </p:nvSpPr>
        <p:spPr>
          <a:xfrm>
            <a:off x="818712" y="183642"/>
            <a:ext cx="10571998" cy="970450"/>
          </a:xfrm>
        </p:spPr>
        <p:txBody>
          <a:bodyPr/>
          <a:lstStyle/>
          <a:p>
            <a:r>
              <a:rPr lang="fr-FR" dirty="0"/>
              <a:t>Les ressources au quotidien </a:t>
            </a:r>
          </a:p>
        </p:txBody>
      </p:sp>
      <p:sp>
        <p:nvSpPr>
          <p:cNvPr id="3" name="Espace réservé du contenu 2">
            <a:extLst>
              <a:ext uri="{FF2B5EF4-FFF2-40B4-BE49-F238E27FC236}">
                <a16:creationId xmlns:a16="http://schemas.microsoft.com/office/drawing/2014/main" id="{78D0D1C1-355B-4FEA-9F0C-31B720A4CB50}"/>
              </a:ext>
            </a:extLst>
          </p:cNvPr>
          <p:cNvSpPr>
            <a:spLocks noGrp="1"/>
          </p:cNvSpPr>
          <p:nvPr>
            <p:ph idx="1"/>
          </p:nvPr>
        </p:nvSpPr>
        <p:spPr>
          <a:xfrm>
            <a:off x="818712" y="2015067"/>
            <a:ext cx="10554574" cy="4174066"/>
          </a:xfrm>
        </p:spPr>
        <p:txBody>
          <a:bodyPr>
            <a:normAutofit fontScale="92500" lnSpcReduction="20000"/>
          </a:bodyPr>
          <a:lstStyle/>
          <a:p>
            <a:pPr marL="0" indent="0">
              <a:buNone/>
            </a:pPr>
            <a:r>
              <a:rPr lang="fr-FR" sz="1600" b="1" dirty="0"/>
              <a:t>Formaliser et reformuler </a:t>
            </a:r>
            <a:r>
              <a:rPr lang="fr-FR" sz="1600" dirty="0"/>
              <a:t>: </a:t>
            </a:r>
            <a:r>
              <a:rPr lang="fr-FR" sz="3000" dirty="0"/>
              <a:t>Le contrat</a:t>
            </a:r>
            <a:r>
              <a:rPr lang="fr-FR" sz="1600" dirty="0"/>
              <a:t>.</a:t>
            </a:r>
          </a:p>
          <a:p>
            <a:pPr marL="0" indent="0">
              <a:buNone/>
            </a:pPr>
            <a:r>
              <a:rPr lang="fr-FR" sz="1600" dirty="0"/>
              <a:t>	Pas de récompense ou de punition via l’alimentation.  </a:t>
            </a:r>
          </a:p>
          <a:p>
            <a:pPr marL="0" indent="0">
              <a:buNone/>
            </a:pPr>
            <a:r>
              <a:rPr lang="fr-FR" sz="1600" dirty="0"/>
              <a:t>	Pas de punition si contrat non tenu mais plutôt reformulation.</a:t>
            </a:r>
          </a:p>
          <a:p>
            <a:pPr marL="0" indent="0">
              <a:buNone/>
            </a:pPr>
            <a:r>
              <a:rPr lang="fr-FR" sz="1600" dirty="0"/>
              <a:t>	Eviter les outils trop infantilisants et non négociés. Miser sur la co-construction dès le départ. </a:t>
            </a:r>
          </a:p>
          <a:p>
            <a:pPr marL="0" indent="0">
              <a:buNone/>
            </a:pPr>
            <a:r>
              <a:rPr lang="fr-FR" sz="1600" dirty="0"/>
              <a:t>	Une connaissance des outils issus du champ de l’autisme peut être soutenant (intolérance à la frustration).</a:t>
            </a:r>
          </a:p>
          <a:p>
            <a:pPr marL="0" indent="0">
              <a:buNone/>
            </a:pPr>
            <a:r>
              <a:rPr lang="fr-FR" sz="1600" b="1" dirty="0"/>
              <a:t>Structuration du temps </a:t>
            </a:r>
            <a:r>
              <a:rPr lang="fr-FR" sz="1600" dirty="0"/>
              <a:t>suffisamment précise mais pas trop car va susciter des négociations.</a:t>
            </a:r>
          </a:p>
          <a:p>
            <a:pPr marL="0" indent="0">
              <a:buNone/>
            </a:pPr>
            <a:r>
              <a:rPr lang="fr-FR" sz="1600" b="1" dirty="0"/>
              <a:t>Contrainte bienveillante : l</a:t>
            </a:r>
            <a:r>
              <a:rPr lang="fr-FR" sz="1600" dirty="0"/>
              <a:t>a base de l’accompagnement éducatif.</a:t>
            </a:r>
          </a:p>
          <a:p>
            <a:pPr marL="0" indent="0">
              <a:buNone/>
            </a:pPr>
            <a:r>
              <a:rPr lang="fr-FR" sz="1600" b="1" dirty="0"/>
              <a:t>Financement complémentaire </a:t>
            </a:r>
            <a:r>
              <a:rPr lang="fr-FR" sz="1600" dirty="0"/>
              <a:t>à solliciter en période de transition : y penser si évalué comme nécessaire.</a:t>
            </a:r>
          </a:p>
          <a:p>
            <a:pPr marL="0" indent="0">
              <a:buNone/>
            </a:pPr>
            <a:r>
              <a:rPr lang="fr-FR" sz="1600" dirty="0"/>
              <a:t>Nécessité d’un </a:t>
            </a:r>
            <a:r>
              <a:rPr lang="fr-FR" sz="1600" b="1" dirty="0"/>
              <a:t>professionnel référent</a:t>
            </a:r>
            <a:r>
              <a:rPr lang="fr-FR" sz="1600" dirty="0"/>
              <a:t>. </a:t>
            </a:r>
            <a:r>
              <a:rPr lang="fr-FR" sz="1600" b="1" dirty="0"/>
              <a:t>Travail sur le lien </a:t>
            </a:r>
            <a:r>
              <a:rPr lang="fr-FR" sz="1600" dirty="0"/>
              <a:t>reste essentiel. </a:t>
            </a:r>
          </a:p>
          <a:p>
            <a:pPr marL="0" indent="0">
              <a:buNone/>
            </a:pPr>
            <a:r>
              <a:rPr lang="fr-FR" sz="1600" b="1" dirty="0"/>
              <a:t>Suivi CMP </a:t>
            </a:r>
            <a:r>
              <a:rPr lang="fr-FR" sz="1600" dirty="0"/>
              <a:t>de proximité. </a:t>
            </a:r>
          </a:p>
          <a:p>
            <a:pPr marL="0" indent="0">
              <a:buNone/>
            </a:pPr>
            <a:r>
              <a:rPr lang="fr-FR" sz="1600" dirty="0"/>
              <a:t>Question sur </a:t>
            </a:r>
            <a:r>
              <a:rPr lang="fr-FR" sz="1600" b="1" dirty="0"/>
              <a:t>éthique du soin</a:t>
            </a:r>
            <a:r>
              <a:rPr lang="fr-FR" sz="1600" dirty="0"/>
              <a:t>: jusqu’où aller dans le verrouillage de la cuisine et des placards? </a:t>
            </a:r>
          </a:p>
          <a:p>
            <a:pPr marL="0" indent="0">
              <a:buNone/>
            </a:pPr>
            <a:r>
              <a:rPr lang="fr-FR" sz="1600" dirty="0"/>
              <a:t>La privation de liberté peut s’étendre aux autres domaines de la vie ou en tous cas, l’environnement peut être ressenti comme enfermant. Cela peut entraîner une frustration permanente et glisser vers un aspect dépressif.</a:t>
            </a:r>
          </a:p>
        </p:txBody>
      </p:sp>
      <p:sp>
        <p:nvSpPr>
          <p:cNvPr id="4" name="ZoneTexte 3">
            <a:extLst>
              <a:ext uri="{FF2B5EF4-FFF2-40B4-BE49-F238E27FC236}">
                <a16:creationId xmlns:a16="http://schemas.microsoft.com/office/drawing/2014/main" id="{37BFC590-308C-4737-95EB-5D96E4014DFC}"/>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a:t>
            </a:r>
            <a:r>
              <a:rPr lang="fr-FR" sz="1100" dirty="0">
                <a:solidFill>
                  <a:prstClr val="white"/>
                </a:solidFill>
                <a:latin typeface="Century Gothic" panose="020B0502020202020204"/>
              </a:rPr>
              <a:t>10</a:t>
            </a: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 02</a:t>
            </a:r>
          </a:p>
        </p:txBody>
      </p:sp>
      <p:pic>
        <p:nvPicPr>
          <p:cNvPr id="7" name="Image 6">
            <a:extLst>
              <a:ext uri="{FF2B5EF4-FFF2-40B4-BE49-F238E27FC236}">
                <a16:creationId xmlns:a16="http://schemas.microsoft.com/office/drawing/2014/main" id="{CDC8377C-B69F-4C20-A5A2-B6C33D78F49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81296" y="124157"/>
            <a:ext cx="1847850" cy="356235"/>
          </a:xfrm>
          <a:prstGeom prst="rect">
            <a:avLst/>
          </a:prstGeom>
          <a:noFill/>
          <a:ln>
            <a:noFill/>
          </a:ln>
        </p:spPr>
      </p:pic>
    </p:spTree>
    <p:extLst>
      <p:ext uri="{BB962C8B-B14F-4D97-AF65-F5344CB8AC3E}">
        <p14:creationId xmlns:p14="http://schemas.microsoft.com/office/powerpoint/2010/main" val="1695259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713EB4-BEA8-4DC3-8587-99A46E0CA3AD}"/>
              </a:ext>
            </a:extLst>
          </p:cNvPr>
          <p:cNvSpPr>
            <a:spLocks noGrp="1"/>
          </p:cNvSpPr>
          <p:nvPr>
            <p:ph type="title"/>
          </p:nvPr>
        </p:nvSpPr>
        <p:spPr/>
        <p:txBody>
          <a:bodyPr/>
          <a:lstStyle/>
          <a:p>
            <a:r>
              <a:rPr lang="fr-FR" dirty="0"/>
              <a:t>Les ressources en région</a:t>
            </a:r>
          </a:p>
        </p:txBody>
      </p:sp>
      <p:sp>
        <p:nvSpPr>
          <p:cNvPr id="3" name="Espace réservé du contenu 2">
            <a:extLst>
              <a:ext uri="{FF2B5EF4-FFF2-40B4-BE49-F238E27FC236}">
                <a16:creationId xmlns:a16="http://schemas.microsoft.com/office/drawing/2014/main" id="{4CC592D1-D3A1-419B-AB9D-E309E226FB3A}"/>
              </a:ext>
            </a:extLst>
          </p:cNvPr>
          <p:cNvSpPr>
            <a:spLocks noGrp="1"/>
          </p:cNvSpPr>
          <p:nvPr>
            <p:ph idx="1"/>
          </p:nvPr>
        </p:nvSpPr>
        <p:spPr/>
        <p:txBody>
          <a:bodyPr/>
          <a:lstStyle/>
          <a:p>
            <a:r>
              <a:rPr lang="fr-FR" dirty="0"/>
              <a:t>Il faudrait rechercher des SSR sur l’hémi région Occitanie Est qui disposeraient d’un agrément troubles du comportement alimentaire (soutien sur l’éducation alimentaire et non sur la perte de poids) tel que le SSR à Saint Nicolas de Port (Meurthe et Moselle)</a:t>
            </a:r>
          </a:p>
          <a:p>
            <a:r>
              <a:rPr lang="fr-FR" dirty="0"/>
              <a:t>Penser systématiquement aux outils d’accompagnement thérapeutique (</a:t>
            </a:r>
            <a:r>
              <a:rPr lang="fr-FR" dirty="0" err="1"/>
              <a:t>cf</a:t>
            </a:r>
            <a:r>
              <a:rPr lang="fr-FR" dirty="0"/>
              <a:t> CR du précédent GT)</a:t>
            </a:r>
          </a:p>
        </p:txBody>
      </p:sp>
      <p:sp>
        <p:nvSpPr>
          <p:cNvPr id="4" name="ZoneTexte 3">
            <a:extLst>
              <a:ext uri="{FF2B5EF4-FFF2-40B4-BE49-F238E27FC236}">
                <a16:creationId xmlns:a16="http://schemas.microsoft.com/office/drawing/2014/main" id="{405B7552-3B0E-45D1-87A8-3376C490715E}"/>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a:t>
            </a:r>
            <a:r>
              <a:rPr lang="fr-FR" sz="1100" dirty="0">
                <a:solidFill>
                  <a:prstClr val="white"/>
                </a:solidFill>
                <a:latin typeface="Century Gothic" panose="020B0502020202020204"/>
              </a:rPr>
              <a:t>10 02</a:t>
            </a:r>
            <a:endPar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5" name="Image 4">
            <a:extLst>
              <a:ext uri="{FF2B5EF4-FFF2-40B4-BE49-F238E27FC236}">
                <a16:creationId xmlns:a16="http://schemas.microsoft.com/office/drawing/2014/main" id="{80461DBE-4BE8-4931-9CA2-76508D74873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81296" y="124157"/>
            <a:ext cx="1847850" cy="356235"/>
          </a:xfrm>
          <a:prstGeom prst="rect">
            <a:avLst/>
          </a:prstGeom>
          <a:noFill/>
          <a:ln>
            <a:noFill/>
          </a:ln>
        </p:spPr>
      </p:pic>
    </p:spTree>
    <p:extLst>
      <p:ext uri="{BB962C8B-B14F-4D97-AF65-F5344CB8AC3E}">
        <p14:creationId xmlns:p14="http://schemas.microsoft.com/office/powerpoint/2010/main" val="3143488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8D9EF2-4507-48B0-AF00-DCFE483A0C14}"/>
              </a:ext>
            </a:extLst>
          </p:cNvPr>
          <p:cNvSpPr>
            <a:spLocks noGrp="1"/>
          </p:cNvSpPr>
          <p:nvPr>
            <p:ph type="title"/>
          </p:nvPr>
        </p:nvSpPr>
        <p:spPr/>
        <p:txBody>
          <a:bodyPr/>
          <a:lstStyle/>
          <a:p>
            <a:r>
              <a:rPr lang="fr-FR" dirty="0"/>
              <a:t>La suite …</a:t>
            </a:r>
          </a:p>
        </p:txBody>
      </p:sp>
      <p:sp>
        <p:nvSpPr>
          <p:cNvPr id="4" name="Espace réservé du contenu 2">
            <a:extLst>
              <a:ext uri="{FF2B5EF4-FFF2-40B4-BE49-F238E27FC236}">
                <a16:creationId xmlns:a16="http://schemas.microsoft.com/office/drawing/2014/main" id="{C7A61865-1A64-4592-8177-4C92A58C737B}"/>
              </a:ext>
            </a:extLst>
          </p:cNvPr>
          <p:cNvSpPr txBox="1">
            <a:spLocks/>
          </p:cNvSpPr>
          <p:nvPr/>
        </p:nvSpPr>
        <p:spPr>
          <a:xfrm>
            <a:off x="818712" y="2222287"/>
            <a:ext cx="10554574" cy="3636511"/>
          </a:xfrm>
          <a:prstGeom prst="rect">
            <a:avLst/>
          </a:prstGeom>
        </p:spPr>
        <p:txBody>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fr-FR" dirty="0"/>
              <a:t>Nous proposons de poursuivre le groupe de travail en le sous-divisant en 2 parties:</a:t>
            </a:r>
          </a:p>
          <a:p>
            <a:pPr lvl="1"/>
            <a:r>
              <a:rPr lang="fr-FR" dirty="0"/>
              <a:t>Un groupe sur les dimensions stratégiques qui concerne principalement les cadres de direction des établissements et services </a:t>
            </a:r>
            <a:r>
              <a:rPr lang="fr-FR" dirty="0">
                <a:sym typeface="Wingdings" panose="05000000000000000000" pitchFamily="2" charset="2"/>
              </a:rPr>
              <a:t> l’objet est d’affiner les éléments d’anticipation dans le processus d’étude d’une demande d’admission et des ajustements à éventuellement opérer au cours de l’accompagnement. La question d’une charte d’accueil a été abordée.</a:t>
            </a:r>
          </a:p>
          <a:p>
            <a:pPr lvl="1"/>
            <a:r>
              <a:rPr lang="fr-FR" dirty="0">
                <a:sym typeface="Wingdings" panose="05000000000000000000" pitchFamily="2" charset="2"/>
              </a:rPr>
              <a:t>Un groupe sur les dimensions opérationnelles qui concerne principalement les professionnels de terrain et cadres techniques  l’objet est de compléter les éléments recueillis, de les organiser sous une forme à déterminer (carte mentale, guide ou fiches pratiques)</a:t>
            </a:r>
          </a:p>
          <a:p>
            <a:pPr lvl="1"/>
            <a:endParaRPr lang="fr-FR" dirty="0">
              <a:sym typeface="Wingdings" panose="05000000000000000000" pitchFamily="2" charset="2"/>
            </a:endParaRPr>
          </a:p>
          <a:p>
            <a:pPr marL="57150" indent="0">
              <a:buNone/>
            </a:pPr>
            <a:r>
              <a:rPr lang="fr-FR" dirty="0">
                <a:sym typeface="Wingdings" panose="05000000000000000000" pitchFamily="2" charset="2"/>
              </a:rPr>
              <a:t>Les professionnels du sanitaire peuvent s’inscrire indifféremment dans un groupe ou l’autre, afin de soutenir ces 2 niveaux de réflexion.</a:t>
            </a:r>
          </a:p>
        </p:txBody>
      </p:sp>
      <p:sp>
        <p:nvSpPr>
          <p:cNvPr id="5" name="ZoneTexte 4">
            <a:extLst>
              <a:ext uri="{FF2B5EF4-FFF2-40B4-BE49-F238E27FC236}">
                <a16:creationId xmlns:a16="http://schemas.microsoft.com/office/drawing/2014/main" id="{B92836EE-1710-4070-B528-8DA70CB37EF3}"/>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a:t>
            </a:r>
            <a:r>
              <a:rPr lang="fr-FR" sz="1100" dirty="0">
                <a:solidFill>
                  <a:prstClr val="white"/>
                </a:solidFill>
                <a:latin typeface="Century Gothic" panose="020B0502020202020204"/>
              </a:rPr>
              <a:t>10 02</a:t>
            </a:r>
            <a:endPar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6" name="Image 5">
            <a:extLst>
              <a:ext uri="{FF2B5EF4-FFF2-40B4-BE49-F238E27FC236}">
                <a16:creationId xmlns:a16="http://schemas.microsoft.com/office/drawing/2014/main" id="{A1FE588D-EDF1-4A95-9F36-E8E639BB57A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81296" y="124157"/>
            <a:ext cx="1847850" cy="356235"/>
          </a:xfrm>
          <a:prstGeom prst="rect">
            <a:avLst/>
          </a:prstGeom>
          <a:noFill/>
          <a:ln>
            <a:noFill/>
          </a:ln>
        </p:spPr>
      </p:pic>
    </p:spTree>
    <p:extLst>
      <p:ext uri="{BB962C8B-B14F-4D97-AF65-F5344CB8AC3E}">
        <p14:creationId xmlns:p14="http://schemas.microsoft.com/office/powerpoint/2010/main" val="2762389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255988-B41D-4A72-8E5C-C66E35CF8263}"/>
              </a:ext>
            </a:extLst>
          </p:cNvPr>
          <p:cNvSpPr>
            <a:spLocks noGrp="1"/>
          </p:cNvSpPr>
          <p:nvPr>
            <p:ph type="title"/>
          </p:nvPr>
        </p:nvSpPr>
        <p:spPr>
          <a:xfrm>
            <a:off x="1357089" y="813733"/>
            <a:ext cx="4382521" cy="3630014"/>
          </a:xfrm>
        </p:spPr>
        <p:txBody>
          <a:bodyPr/>
          <a:lstStyle/>
          <a:p>
            <a:r>
              <a:rPr lang="fr-FR" dirty="0"/>
              <a:t>PROCHAINE DATE DU/DES GROUPE.S </a:t>
            </a:r>
            <a:br>
              <a:rPr lang="fr-FR" dirty="0"/>
            </a:br>
            <a:r>
              <a:rPr lang="fr-FR" dirty="0"/>
              <a:t>DE TRAVAIL</a:t>
            </a:r>
          </a:p>
        </p:txBody>
      </p:sp>
      <p:sp>
        <p:nvSpPr>
          <p:cNvPr id="3" name="Espace réservé du texte 2">
            <a:extLst>
              <a:ext uri="{FF2B5EF4-FFF2-40B4-BE49-F238E27FC236}">
                <a16:creationId xmlns:a16="http://schemas.microsoft.com/office/drawing/2014/main" id="{D7CA6AD1-C723-422A-BE9E-DE384316A11B}"/>
              </a:ext>
            </a:extLst>
          </p:cNvPr>
          <p:cNvSpPr>
            <a:spLocks noGrp="1"/>
          </p:cNvSpPr>
          <p:nvPr>
            <p:ph type="body" sz="quarter" idx="16"/>
          </p:nvPr>
        </p:nvSpPr>
        <p:spPr>
          <a:xfrm>
            <a:off x="6156000" y="2286000"/>
            <a:ext cx="4880300" cy="2295525"/>
          </a:xfrm>
        </p:spPr>
        <p:txBody>
          <a:bodyPr>
            <a:normAutofit/>
          </a:bodyPr>
          <a:lstStyle/>
          <a:p>
            <a:pPr algn="ctr"/>
            <a:r>
              <a:rPr lang="fr-FR" sz="2400" dirty="0"/>
              <a:t>A DEFINIR VIA CES DOODLE</a:t>
            </a:r>
          </a:p>
          <a:p>
            <a:pPr algn="ctr"/>
            <a:r>
              <a:rPr lang="fr-FR" b="1" dirty="0">
                <a:solidFill>
                  <a:schemeClr val="accent6">
                    <a:lumMod val="60000"/>
                    <a:lumOff val="40000"/>
                  </a:schemeClr>
                </a:solidFill>
                <a:hlinkClick r:id="rId2">
                  <a:extLst>
                    <a:ext uri="{A12FA001-AC4F-418D-AE19-62706E023703}">
                      <ahyp:hlinkClr xmlns:ahyp="http://schemas.microsoft.com/office/drawing/2018/hyperlinkcolor" val="tx"/>
                    </a:ext>
                  </a:extLst>
                </a:hlinkClick>
              </a:rPr>
              <a:t>Doodle Groupe stratégique</a:t>
            </a:r>
            <a:endParaRPr lang="fr-FR" b="1" dirty="0">
              <a:solidFill>
                <a:schemeClr val="accent6">
                  <a:lumMod val="60000"/>
                  <a:lumOff val="40000"/>
                </a:schemeClr>
              </a:solidFill>
            </a:endParaRPr>
          </a:p>
          <a:p>
            <a:pPr algn="ctr"/>
            <a:r>
              <a:rPr lang="fr-FR" b="1" dirty="0">
                <a:solidFill>
                  <a:schemeClr val="accent3">
                    <a:lumMod val="60000"/>
                    <a:lumOff val="40000"/>
                  </a:schemeClr>
                </a:solidFill>
                <a:hlinkClick r:id="rId3">
                  <a:extLst>
                    <a:ext uri="{A12FA001-AC4F-418D-AE19-62706E023703}">
                      <ahyp:hlinkClr xmlns:ahyp="http://schemas.microsoft.com/office/drawing/2018/hyperlinkcolor" val="tx"/>
                    </a:ext>
                  </a:extLst>
                </a:hlinkClick>
              </a:rPr>
              <a:t>Doodle Groupe opérationnel</a:t>
            </a:r>
            <a:endParaRPr lang="fr-FR" b="1" dirty="0">
              <a:solidFill>
                <a:schemeClr val="accent3">
                  <a:lumMod val="60000"/>
                  <a:lumOff val="40000"/>
                </a:schemeClr>
              </a:solidFill>
            </a:endParaRPr>
          </a:p>
          <a:p>
            <a:pPr algn="ctr"/>
            <a:r>
              <a:rPr lang="fr-FR" sz="2400" dirty="0"/>
              <a:t>MERCI POUR VOS REPONSES RAPIDES</a:t>
            </a:r>
          </a:p>
        </p:txBody>
      </p:sp>
      <p:sp>
        <p:nvSpPr>
          <p:cNvPr id="4" name="ZoneTexte 3">
            <a:extLst>
              <a:ext uri="{FF2B5EF4-FFF2-40B4-BE49-F238E27FC236}">
                <a16:creationId xmlns:a16="http://schemas.microsoft.com/office/drawing/2014/main" id="{EB6C0EDB-A6C7-4073-AD85-ED486709997D}"/>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a:t>
            </a:r>
            <a:r>
              <a:rPr lang="fr-FR" sz="1100" dirty="0">
                <a:solidFill>
                  <a:prstClr val="white"/>
                </a:solidFill>
                <a:latin typeface="Century Gothic" panose="020B0502020202020204"/>
              </a:rPr>
              <a:t>10 02</a:t>
            </a:r>
            <a:endPar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5" name="Image 4">
            <a:extLst>
              <a:ext uri="{FF2B5EF4-FFF2-40B4-BE49-F238E27FC236}">
                <a16:creationId xmlns:a16="http://schemas.microsoft.com/office/drawing/2014/main" id="{911BBB7E-12B3-45A4-9235-6503EB9D0AF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57089" y="2450622"/>
            <a:ext cx="1847850" cy="356235"/>
          </a:xfrm>
          <a:prstGeom prst="rect">
            <a:avLst/>
          </a:prstGeom>
          <a:noFill/>
          <a:ln>
            <a:noFill/>
          </a:ln>
        </p:spPr>
      </p:pic>
    </p:spTree>
    <p:extLst>
      <p:ext uri="{BB962C8B-B14F-4D97-AF65-F5344CB8AC3E}">
        <p14:creationId xmlns:p14="http://schemas.microsoft.com/office/powerpoint/2010/main" val="30779439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TM03457503[[fn=Concis]]</Template>
  <TotalTime>276</TotalTime>
  <Words>890</Words>
  <Application>Microsoft Office PowerPoint</Application>
  <PresentationFormat>Grand écran</PresentationFormat>
  <Paragraphs>67</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Century Gothic</vt:lpstr>
      <vt:lpstr>Courier New</vt:lpstr>
      <vt:lpstr>Wingdings 2</vt:lpstr>
      <vt:lpstr>Concis</vt:lpstr>
      <vt:lpstr>Groupe de Travail PRADORT du 02/10/2023</vt:lpstr>
      <vt:lpstr>PROPOSITION POUR POURSUIVRE LA REFLEXION</vt:lpstr>
      <vt:lpstr>Des expériences singulières,  un ressenti commun.</vt:lpstr>
      <vt:lpstr>Problématiques majeures.</vt:lpstr>
      <vt:lpstr>Hétérogénéité des parcours et des besoins mais existence d’une base commune.</vt:lpstr>
      <vt:lpstr>Les ressources au quotidien </vt:lpstr>
      <vt:lpstr>Les ressources en région</vt:lpstr>
      <vt:lpstr>La suite …</vt:lpstr>
      <vt:lpstr>PROCHAINE DATE DU/DES GROUPE.S  DE TRAVAIL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Groupe de Travail PRADORT</dc:title>
  <dc:creator>Isabelle ROBIN</dc:creator>
  <cp:lastModifiedBy>Isabelle ROBIN</cp:lastModifiedBy>
  <cp:revision>31</cp:revision>
  <dcterms:created xsi:type="dcterms:W3CDTF">2023-05-25T15:23:45Z</dcterms:created>
  <dcterms:modified xsi:type="dcterms:W3CDTF">2023-10-18T14:07:07Z</dcterms:modified>
</cp:coreProperties>
</file>